
<file path=[Content_Types].xml><?xml version="1.0" encoding="utf-8"?>
<Types xmlns="http://schemas.openxmlformats.org/package/2006/content-types">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7"/>
  </p:notesMasterIdLst>
  <p:sldIdLst>
    <p:sldId id="256" r:id="rId2"/>
    <p:sldId id="348" r:id="rId3"/>
    <p:sldId id="257" r:id="rId4"/>
    <p:sldId id="347" r:id="rId5"/>
    <p:sldId id="277" r:id="rId6"/>
    <p:sldId id="278" r:id="rId7"/>
    <p:sldId id="279" r:id="rId8"/>
    <p:sldId id="267" r:id="rId9"/>
    <p:sldId id="270" r:id="rId10"/>
    <p:sldId id="269" r:id="rId11"/>
    <p:sldId id="271" r:id="rId12"/>
    <p:sldId id="349" r:id="rId13"/>
    <p:sldId id="274" r:id="rId14"/>
    <p:sldId id="268" r:id="rId15"/>
    <p:sldId id="272" r:id="rId16"/>
    <p:sldId id="275" r:id="rId17"/>
    <p:sldId id="280" r:id="rId18"/>
    <p:sldId id="281" r:id="rId19"/>
    <p:sldId id="282" r:id="rId20"/>
    <p:sldId id="357" r:id="rId21"/>
    <p:sldId id="350" r:id="rId22"/>
    <p:sldId id="351" r:id="rId23"/>
    <p:sldId id="352" r:id="rId24"/>
    <p:sldId id="260" r:id="rId25"/>
    <p:sldId id="266" r:id="rId26"/>
    <p:sldId id="261" r:id="rId27"/>
    <p:sldId id="259" r:id="rId28"/>
    <p:sldId id="265" r:id="rId29"/>
    <p:sldId id="276" r:id="rId30"/>
    <p:sldId id="288" r:id="rId31"/>
    <p:sldId id="263" r:id="rId32"/>
    <p:sldId id="287" r:id="rId33"/>
    <p:sldId id="286" r:id="rId34"/>
    <p:sldId id="264" r:id="rId35"/>
    <p:sldId id="289" r:id="rId36"/>
    <p:sldId id="292" r:id="rId37"/>
    <p:sldId id="293" r:id="rId38"/>
    <p:sldId id="294" r:id="rId39"/>
    <p:sldId id="295" r:id="rId40"/>
    <p:sldId id="296" r:id="rId41"/>
    <p:sldId id="290" r:id="rId42"/>
    <p:sldId id="291" r:id="rId43"/>
    <p:sldId id="356" r:id="rId44"/>
    <p:sldId id="297" r:id="rId45"/>
    <p:sldId id="298" r:id="rId46"/>
    <p:sldId id="262" r:id="rId47"/>
    <p:sldId id="285" r:id="rId48"/>
    <p:sldId id="299" r:id="rId49"/>
    <p:sldId id="300" r:id="rId50"/>
    <p:sldId id="302" r:id="rId51"/>
    <p:sldId id="303" r:id="rId52"/>
    <p:sldId id="304" r:id="rId53"/>
    <p:sldId id="306" r:id="rId54"/>
    <p:sldId id="305" r:id="rId55"/>
    <p:sldId id="307" r:id="rId56"/>
    <p:sldId id="308" r:id="rId57"/>
    <p:sldId id="301" r:id="rId58"/>
    <p:sldId id="309" r:id="rId59"/>
    <p:sldId id="310" r:id="rId60"/>
    <p:sldId id="320" r:id="rId61"/>
    <p:sldId id="311" r:id="rId62"/>
    <p:sldId id="312" r:id="rId63"/>
    <p:sldId id="313" r:id="rId64"/>
    <p:sldId id="314" r:id="rId65"/>
    <p:sldId id="315" r:id="rId66"/>
    <p:sldId id="316" r:id="rId67"/>
    <p:sldId id="318" r:id="rId68"/>
    <p:sldId id="319" r:id="rId69"/>
    <p:sldId id="317" r:id="rId70"/>
    <p:sldId id="323" r:id="rId71"/>
    <p:sldId id="324" r:id="rId72"/>
    <p:sldId id="354" r:id="rId73"/>
    <p:sldId id="325" r:id="rId74"/>
    <p:sldId id="326" r:id="rId75"/>
    <p:sldId id="329" r:id="rId76"/>
    <p:sldId id="355" r:id="rId77"/>
    <p:sldId id="330" r:id="rId78"/>
    <p:sldId id="327" r:id="rId79"/>
    <p:sldId id="331" r:id="rId80"/>
    <p:sldId id="334" r:id="rId81"/>
    <p:sldId id="333" r:id="rId82"/>
    <p:sldId id="332" r:id="rId83"/>
    <p:sldId id="336" r:id="rId84"/>
    <p:sldId id="335" r:id="rId85"/>
    <p:sldId id="337" r:id="rId86"/>
    <p:sldId id="338" r:id="rId87"/>
    <p:sldId id="343" r:id="rId88"/>
    <p:sldId id="344" r:id="rId89"/>
    <p:sldId id="340" r:id="rId90"/>
    <p:sldId id="341" r:id="rId91"/>
    <p:sldId id="342" r:id="rId92"/>
    <p:sldId id="283" r:id="rId93"/>
    <p:sldId id="284" r:id="rId94"/>
    <p:sldId id="345" r:id="rId95"/>
    <p:sldId id="346" r:id="rId9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35" autoAdjust="0"/>
    <p:restoredTop sz="94660"/>
  </p:normalViewPr>
  <p:slideViewPr>
    <p:cSldViewPr snapToGrid="0">
      <p:cViewPr>
        <p:scale>
          <a:sx n="66" d="100"/>
          <a:sy n="66" d="100"/>
        </p:scale>
        <p:origin x="1260" y="111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F3EA9F-DCE0-475F-9AB4-7DF9F1145C92}" type="datetimeFigureOut">
              <a:rPr lang="en-US" smtClean="0"/>
              <a:t>10/24/2018</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99F640-7DFA-49C1-8DE3-85CC7E9560A9}" type="slidenum">
              <a:rPr lang="en-US" smtClean="0"/>
              <a:t>‹Nr.›</a:t>
            </a:fld>
            <a:endParaRPr lang="en-US"/>
          </a:p>
        </p:txBody>
      </p:sp>
    </p:spTree>
    <p:extLst>
      <p:ext uri="{BB962C8B-B14F-4D97-AF65-F5344CB8AC3E}">
        <p14:creationId xmlns:p14="http://schemas.microsoft.com/office/powerpoint/2010/main" val="18382138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coolcosmos.ipac.caltech.edu/image_galleries/legacy/iras_orion/enlarged.html"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a:bodyPr>
          <a:lstStyle/>
          <a:p>
            <a:r>
              <a:rPr lang="de-DE" dirty="0" err="1" smtClean="0"/>
              <a:t>credit</a:t>
            </a:r>
            <a:r>
              <a:rPr lang="de-DE" dirty="0" smtClean="0"/>
              <a:t>: </a:t>
            </a:r>
            <a:r>
              <a:rPr lang="de-DE" dirty="0" err="1" smtClean="0"/>
              <a:t>A.Meininger</a:t>
            </a:r>
            <a:endParaRPr lang="de-DE" dirty="0"/>
          </a:p>
        </p:txBody>
      </p:sp>
      <p:sp>
        <p:nvSpPr>
          <p:cNvPr id="4" name="Foliennummernplatzhalter 3"/>
          <p:cNvSpPr>
            <a:spLocks noGrp="1"/>
          </p:cNvSpPr>
          <p:nvPr>
            <p:ph type="sldNum" sz="quarter" idx="10"/>
          </p:nvPr>
        </p:nvSpPr>
        <p:spPr/>
        <p:txBody>
          <a:bodyPr/>
          <a:lstStyle/>
          <a:p>
            <a:fld id="{9E17FB95-6A04-4CF1-96AA-CA1693110E3A}" type="slidenum">
              <a:rPr lang="en-US" smtClean="0"/>
              <a:pPr/>
              <a:t>36</a:t>
            </a:fld>
            <a:endParaRPr lang="en-US"/>
          </a:p>
        </p:txBody>
      </p:sp>
    </p:spTree>
    <p:extLst>
      <p:ext uri="{BB962C8B-B14F-4D97-AF65-F5344CB8AC3E}">
        <p14:creationId xmlns:p14="http://schemas.microsoft.com/office/powerpoint/2010/main" val="1950408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32B847E-B094-466A-93E7-2368085BE651}" type="slidenum">
              <a:rPr lang="de-DE"/>
              <a:pPr/>
              <a:t>38</a:t>
            </a:fld>
            <a:endParaRPr lang="de-DE"/>
          </a:p>
        </p:txBody>
      </p:sp>
      <p:sp>
        <p:nvSpPr>
          <p:cNvPr id="7170" name="Rectangle 2"/>
          <p:cNvSpPr>
            <a:spLocks noGrp="1" noRot="1" noChangeAspect="1" noChangeArrowheads="1" noTextEdit="1"/>
          </p:cNvSpPr>
          <p:nvPr>
            <p:ph type="sldImg"/>
          </p:nvPr>
        </p:nvSpPr>
        <p:spPr>
          <a:ln/>
        </p:spPr>
      </p:sp>
      <p:sp>
        <p:nvSpPr>
          <p:cNvPr id="7171" name="Rectangle 3"/>
          <p:cNvSpPr>
            <a:spLocks noGrp="1" noChangeArrowheads="1"/>
          </p:cNvSpPr>
          <p:nvPr>
            <p:ph type="body" idx="1"/>
          </p:nvPr>
        </p:nvSpPr>
        <p:spPr/>
        <p:txBody>
          <a:bodyPr/>
          <a:lstStyle/>
          <a:p>
            <a:endParaRPr lang="de-DE"/>
          </a:p>
        </p:txBody>
      </p:sp>
    </p:spTree>
    <p:extLst>
      <p:ext uri="{BB962C8B-B14F-4D97-AF65-F5344CB8AC3E}">
        <p14:creationId xmlns:p14="http://schemas.microsoft.com/office/powerpoint/2010/main" val="35153056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normAutofit fontScale="92500" lnSpcReduction="10000"/>
          </a:bodyPr>
          <a:lstStyle/>
          <a:p>
            <a:r>
              <a:rPr lang="en-US" dirty="0" smtClean="0"/>
              <a:t>The familiar winter sky constellation Orion takes on a spectacular guise in the infrared, as seen in this false-color image constructed from data collected by IRAS--the Infrared Astronomical Satellite. This picture, covering about 30 degrees x 24 degrees is a composite of IRAS wavelength band data centered at 12 microns, 60 microns, and 100 microns. New processing techniques have been used to enhance faint details and remove the instrumental artifacts (stripes) seen in earlier IRAS images. </a:t>
            </a:r>
            <a:r>
              <a:rPr lang="en-US" b="1" dirty="0" smtClean="0"/>
              <a:t>The warmest features, </a:t>
            </a:r>
            <a:r>
              <a:rPr lang="en-US" b="1" dirty="0" err="1" smtClean="0"/>
              <a:t>e.g.~the</a:t>
            </a:r>
            <a:r>
              <a:rPr lang="en-US" b="1" dirty="0" smtClean="0"/>
              <a:t> stars, are brightest at 12 microns. This emission is coded blue. The interstellar dust is cooler and shines brighter at 60 microns (coded green) and 100 microns (coded red).</a:t>
            </a:r>
            <a:r>
              <a:rPr lang="en-US" dirty="0" smtClean="0"/>
              <a:t> </a:t>
            </a:r>
          </a:p>
          <a:p>
            <a:r>
              <a:rPr lang="en-US" dirty="0" smtClean="0"/>
              <a:t>The bright yellow region in the lower right of the </a:t>
            </a:r>
            <a:r>
              <a:rPr lang="en-US" dirty="0" smtClean="0">
                <a:hlinkClick r:id="rId3" action="ppaction://hlinkfile"/>
              </a:rPr>
              <a:t>enlarged image</a:t>
            </a:r>
            <a:r>
              <a:rPr lang="en-US" dirty="0" smtClean="0"/>
              <a:t> is the Sword of Orion, containing the Great Orion Nebula (M42 and M43). Above it to the left is the nebulosity around the belt star Zeta </a:t>
            </a:r>
            <a:r>
              <a:rPr lang="en-US" dirty="0" err="1" smtClean="0"/>
              <a:t>Orionis</a:t>
            </a:r>
            <a:r>
              <a:rPr lang="en-US" dirty="0" smtClean="0"/>
              <a:t> which contains the often photographed </a:t>
            </a:r>
            <a:r>
              <a:rPr lang="en-US" dirty="0" err="1" smtClean="0"/>
              <a:t>Horsehead</a:t>
            </a:r>
            <a:r>
              <a:rPr lang="en-US" dirty="0" smtClean="0"/>
              <a:t> Nebula (barely visible as a small indentation on the right side). Higher and to the left is M78, a reflection nebula. The Rosette Nebula is the brightest object near the left margin of the picture. </a:t>
            </a:r>
          </a:p>
          <a:p>
            <a:r>
              <a:rPr lang="en-US" dirty="0" smtClean="0"/>
              <a:t>Most of the visually bright stars of Orion are not prominent in the infrared. However, Betelgeuse can be easily seen in the upper center of the picture as a blue-white dot (the faint tail is an instrumental artifact). The large ring to the right of Betelgeuse is the remnant of a supernova explosion, centered around the star Lambda </a:t>
            </a:r>
            <a:r>
              <a:rPr lang="en-US" dirty="0" err="1" smtClean="0"/>
              <a:t>Orionis</a:t>
            </a:r>
            <a:r>
              <a:rPr lang="en-US" dirty="0" smtClean="0"/>
              <a:t>. These rings are quite common in the IRAS sky. Another one, fainter and larger, can be seen in the lower left quadrant of the image. </a:t>
            </a:r>
          </a:p>
          <a:p>
            <a:r>
              <a:rPr lang="en-US" dirty="0" smtClean="0"/>
              <a:t>Image credits: Infrared Processing and Analysis Center, Caltech/JPL </a:t>
            </a:r>
          </a:p>
          <a:p>
            <a:endParaRPr lang="en-US" dirty="0"/>
          </a:p>
        </p:txBody>
      </p:sp>
      <p:sp>
        <p:nvSpPr>
          <p:cNvPr id="4" name="Foliennummernplatzhalter 3"/>
          <p:cNvSpPr>
            <a:spLocks noGrp="1"/>
          </p:cNvSpPr>
          <p:nvPr>
            <p:ph type="sldNum" sz="quarter" idx="10"/>
          </p:nvPr>
        </p:nvSpPr>
        <p:spPr/>
        <p:txBody>
          <a:bodyPr/>
          <a:lstStyle/>
          <a:p>
            <a:fld id="{9E17FB95-6A04-4CF1-96AA-CA1693110E3A}" type="slidenum">
              <a:rPr lang="en-US" smtClean="0"/>
              <a:pPr/>
              <a:t>46</a:t>
            </a:fld>
            <a:endParaRPr lang="en-US"/>
          </a:p>
        </p:txBody>
      </p:sp>
    </p:spTree>
    <p:extLst>
      <p:ext uri="{BB962C8B-B14F-4D97-AF65-F5344CB8AC3E}">
        <p14:creationId xmlns:p14="http://schemas.microsoft.com/office/powerpoint/2010/main" val="34902483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1122363"/>
            <a:ext cx="9144000" cy="2387600"/>
          </a:xfrm>
        </p:spPr>
        <p:txBody>
          <a:bodyPr anchor="b"/>
          <a:lstStyle>
            <a:lvl1pPr algn="ctr">
              <a:defRPr sz="6000"/>
            </a:lvl1pPr>
          </a:lstStyle>
          <a:p>
            <a:r>
              <a:rPr lang="de-DE" smtClean="0"/>
              <a:t>Titelmasterformat durch Klicken bearbeiten</a:t>
            </a:r>
            <a:endParaRPr lang="en-US"/>
          </a:p>
        </p:txBody>
      </p:sp>
      <p:sp>
        <p:nvSpPr>
          <p:cNvPr id="3" name="Untertitel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smtClean="0"/>
              <a:t>Formatvorlage des Untertitelmasters durch Klicken bearbeiten</a:t>
            </a:r>
            <a:endParaRPr lang="en-US"/>
          </a:p>
        </p:txBody>
      </p:sp>
      <p:sp>
        <p:nvSpPr>
          <p:cNvPr id="4" name="Datumsplatzhalter 3"/>
          <p:cNvSpPr>
            <a:spLocks noGrp="1"/>
          </p:cNvSpPr>
          <p:nvPr>
            <p:ph type="dt" sz="half" idx="10"/>
          </p:nvPr>
        </p:nvSpPr>
        <p:spPr/>
        <p:txBody>
          <a:bodyPr/>
          <a:lstStyle/>
          <a:p>
            <a:fld id="{E5A32B25-748E-4E1F-AA0F-8B41A1F5E71C}" type="datetimeFigureOut">
              <a:rPr lang="en-US" smtClean="0"/>
              <a:t>10/24/2018</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8725FC17-29D5-45B3-BC7E-1E52E381FC75}" type="slidenum">
              <a:rPr lang="en-US" smtClean="0"/>
              <a:t>‹Nr.›</a:t>
            </a:fld>
            <a:endParaRPr lang="en-US"/>
          </a:p>
        </p:txBody>
      </p:sp>
    </p:spTree>
    <p:extLst>
      <p:ext uri="{BB962C8B-B14F-4D97-AF65-F5344CB8AC3E}">
        <p14:creationId xmlns:p14="http://schemas.microsoft.com/office/powerpoint/2010/main" val="18007401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Vertikaler Textplatzhalter 2"/>
          <p:cNvSpPr>
            <a:spLocks noGrp="1"/>
          </p:cNvSpPr>
          <p:nvPr>
            <p:ph type="body" orient="vert" idx="1"/>
          </p:nvPr>
        </p:nvSpPr>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E5A32B25-748E-4E1F-AA0F-8B41A1F5E71C}" type="datetimeFigureOut">
              <a:rPr lang="en-US" smtClean="0"/>
              <a:t>10/24/2018</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8725FC17-29D5-45B3-BC7E-1E52E381FC75}" type="slidenum">
              <a:rPr lang="en-US" smtClean="0"/>
              <a:t>‹Nr.›</a:t>
            </a:fld>
            <a:endParaRPr lang="en-US"/>
          </a:p>
        </p:txBody>
      </p:sp>
    </p:spTree>
    <p:extLst>
      <p:ext uri="{BB962C8B-B14F-4D97-AF65-F5344CB8AC3E}">
        <p14:creationId xmlns:p14="http://schemas.microsoft.com/office/powerpoint/2010/main" val="35051603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p:cNvSpPr>
            <a:spLocks noGrp="1"/>
          </p:cNvSpPr>
          <p:nvPr>
            <p:ph type="title" orient="vert"/>
          </p:nvPr>
        </p:nvSpPr>
        <p:spPr>
          <a:xfrm>
            <a:off x="8724900" y="365125"/>
            <a:ext cx="2628900" cy="5811838"/>
          </a:xfrm>
        </p:spPr>
        <p:txBody>
          <a:bodyPr vert="eaVert"/>
          <a:lstStyle/>
          <a:p>
            <a:r>
              <a:rPr lang="de-DE" smtClean="0"/>
              <a:t>Titelmasterformat durch Klicken bearbeiten</a:t>
            </a:r>
            <a:endParaRPr lang="en-US"/>
          </a:p>
        </p:txBody>
      </p:sp>
      <p:sp>
        <p:nvSpPr>
          <p:cNvPr id="3" name="Vertikaler Textplatzhalter 2"/>
          <p:cNvSpPr>
            <a:spLocks noGrp="1"/>
          </p:cNvSpPr>
          <p:nvPr>
            <p:ph type="body" orient="vert" idx="1"/>
          </p:nvPr>
        </p:nvSpPr>
        <p:spPr>
          <a:xfrm>
            <a:off x="838200" y="365125"/>
            <a:ext cx="7734300" cy="5811838"/>
          </a:xfrm>
        </p:spPr>
        <p:txBody>
          <a:bodyPr vert="eaVert"/>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E5A32B25-748E-4E1F-AA0F-8B41A1F5E71C}" type="datetimeFigureOut">
              <a:rPr lang="en-US" smtClean="0"/>
              <a:t>10/24/2018</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8725FC17-29D5-45B3-BC7E-1E52E381FC75}" type="slidenum">
              <a:rPr lang="en-US" smtClean="0"/>
              <a:t>‹Nr.›</a:t>
            </a:fld>
            <a:endParaRPr lang="en-US"/>
          </a:p>
        </p:txBody>
      </p:sp>
    </p:spTree>
    <p:extLst>
      <p:ext uri="{BB962C8B-B14F-4D97-AF65-F5344CB8AC3E}">
        <p14:creationId xmlns:p14="http://schemas.microsoft.com/office/powerpoint/2010/main" val="2286934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idx="1"/>
          </p:nvPr>
        </p:nvSpPr>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10"/>
          </p:nvPr>
        </p:nvSpPr>
        <p:spPr/>
        <p:txBody>
          <a:bodyPr/>
          <a:lstStyle/>
          <a:p>
            <a:fld id="{E5A32B25-748E-4E1F-AA0F-8B41A1F5E71C}" type="datetimeFigureOut">
              <a:rPr lang="en-US" smtClean="0"/>
              <a:t>10/24/2018</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8725FC17-29D5-45B3-BC7E-1E52E381FC75}" type="slidenum">
              <a:rPr lang="en-US" smtClean="0"/>
              <a:t>‹Nr.›</a:t>
            </a:fld>
            <a:endParaRPr lang="en-US"/>
          </a:p>
        </p:txBody>
      </p:sp>
    </p:spTree>
    <p:extLst>
      <p:ext uri="{BB962C8B-B14F-4D97-AF65-F5344CB8AC3E}">
        <p14:creationId xmlns:p14="http://schemas.microsoft.com/office/powerpoint/2010/main" val="32182373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1850" y="1709738"/>
            <a:ext cx="10515600" cy="2852737"/>
          </a:xfrm>
        </p:spPr>
        <p:txBody>
          <a:bodyPr anchor="b"/>
          <a:lstStyle>
            <a:lvl1pPr>
              <a:defRPr sz="6000"/>
            </a:lvl1pPr>
          </a:lstStyle>
          <a:p>
            <a:r>
              <a:rPr lang="de-DE" smtClean="0"/>
              <a:t>Titelmasterformat durch Klicken bearbeiten</a:t>
            </a:r>
            <a:endParaRPr lang="en-US"/>
          </a:p>
        </p:txBody>
      </p:sp>
      <p:sp>
        <p:nvSpPr>
          <p:cNvPr id="3" name="Textplatzhalt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smtClean="0"/>
              <a:t>Textmasterformat bearbeiten</a:t>
            </a:r>
          </a:p>
        </p:txBody>
      </p:sp>
      <p:sp>
        <p:nvSpPr>
          <p:cNvPr id="4" name="Datumsplatzhalter 3"/>
          <p:cNvSpPr>
            <a:spLocks noGrp="1"/>
          </p:cNvSpPr>
          <p:nvPr>
            <p:ph type="dt" sz="half" idx="10"/>
          </p:nvPr>
        </p:nvSpPr>
        <p:spPr/>
        <p:txBody>
          <a:bodyPr/>
          <a:lstStyle/>
          <a:p>
            <a:fld id="{E5A32B25-748E-4E1F-AA0F-8B41A1F5E71C}" type="datetimeFigureOut">
              <a:rPr lang="en-US" smtClean="0"/>
              <a:t>10/24/2018</a:t>
            </a:fld>
            <a:endParaRPr lang="en-US"/>
          </a:p>
        </p:txBody>
      </p:sp>
      <p:sp>
        <p:nvSpPr>
          <p:cNvPr id="5" name="Fußzeilenplatzhalter 4"/>
          <p:cNvSpPr>
            <a:spLocks noGrp="1"/>
          </p:cNvSpPr>
          <p:nvPr>
            <p:ph type="ftr" sz="quarter" idx="11"/>
          </p:nvPr>
        </p:nvSpPr>
        <p:spPr/>
        <p:txBody>
          <a:bodyPr/>
          <a:lstStyle/>
          <a:p>
            <a:endParaRPr lang="en-US"/>
          </a:p>
        </p:txBody>
      </p:sp>
      <p:sp>
        <p:nvSpPr>
          <p:cNvPr id="6" name="Foliennummernplatzhalter 5"/>
          <p:cNvSpPr>
            <a:spLocks noGrp="1"/>
          </p:cNvSpPr>
          <p:nvPr>
            <p:ph type="sldNum" sz="quarter" idx="12"/>
          </p:nvPr>
        </p:nvSpPr>
        <p:spPr/>
        <p:txBody>
          <a:bodyPr/>
          <a:lstStyle/>
          <a:p>
            <a:fld id="{8725FC17-29D5-45B3-BC7E-1E52E381FC75}" type="slidenum">
              <a:rPr lang="en-US" smtClean="0"/>
              <a:t>‹Nr.›</a:t>
            </a:fld>
            <a:endParaRPr lang="en-US"/>
          </a:p>
        </p:txBody>
      </p:sp>
    </p:spTree>
    <p:extLst>
      <p:ext uri="{BB962C8B-B14F-4D97-AF65-F5344CB8AC3E}">
        <p14:creationId xmlns:p14="http://schemas.microsoft.com/office/powerpoint/2010/main" val="38064086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Inhaltsplatzhalter 2"/>
          <p:cNvSpPr>
            <a:spLocks noGrp="1"/>
          </p:cNvSpPr>
          <p:nvPr>
            <p:ph sz="half" idx="1"/>
          </p:nvPr>
        </p:nvSpPr>
        <p:spPr>
          <a:xfrm>
            <a:off x="838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Inhaltsplatzhalter 3"/>
          <p:cNvSpPr>
            <a:spLocks noGrp="1"/>
          </p:cNvSpPr>
          <p:nvPr>
            <p:ph sz="half" idx="2"/>
          </p:nvPr>
        </p:nvSpPr>
        <p:spPr>
          <a:xfrm>
            <a:off x="6172200" y="1825625"/>
            <a:ext cx="5181600" cy="435133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Datumsplatzhalter 4"/>
          <p:cNvSpPr>
            <a:spLocks noGrp="1"/>
          </p:cNvSpPr>
          <p:nvPr>
            <p:ph type="dt" sz="half" idx="10"/>
          </p:nvPr>
        </p:nvSpPr>
        <p:spPr/>
        <p:txBody>
          <a:bodyPr/>
          <a:lstStyle/>
          <a:p>
            <a:fld id="{E5A32B25-748E-4E1F-AA0F-8B41A1F5E71C}" type="datetimeFigureOut">
              <a:rPr lang="en-US" smtClean="0"/>
              <a:t>10/24/2018</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8725FC17-29D5-45B3-BC7E-1E52E381FC75}" type="slidenum">
              <a:rPr lang="en-US" smtClean="0"/>
              <a:t>‹Nr.›</a:t>
            </a:fld>
            <a:endParaRPr lang="en-US"/>
          </a:p>
        </p:txBody>
      </p:sp>
    </p:spTree>
    <p:extLst>
      <p:ext uri="{BB962C8B-B14F-4D97-AF65-F5344CB8AC3E}">
        <p14:creationId xmlns:p14="http://schemas.microsoft.com/office/powerpoint/2010/main" val="29081987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p:cNvSpPr>
            <a:spLocks noGrp="1"/>
          </p:cNvSpPr>
          <p:nvPr>
            <p:ph type="title"/>
          </p:nvPr>
        </p:nvSpPr>
        <p:spPr>
          <a:xfrm>
            <a:off x="839788" y="365125"/>
            <a:ext cx="10515600" cy="1325563"/>
          </a:xfrm>
        </p:spPr>
        <p:txBody>
          <a:bodyPr/>
          <a:lstStyle/>
          <a:p>
            <a:r>
              <a:rPr lang="de-DE" smtClean="0"/>
              <a:t>Titelmasterformat durch Klicken bearbeiten</a:t>
            </a:r>
            <a:endParaRPr lang="en-US"/>
          </a:p>
        </p:txBody>
      </p:sp>
      <p:sp>
        <p:nvSpPr>
          <p:cNvPr id="3" name="Textplatzhalt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4" name="Inhaltsplatzhalter 3"/>
          <p:cNvSpPr>
            <a:spLocks noGrp="1"/>
          </p:cNvSpPr>
          <p:nvPr>
            <p:ph sz="half" idx="2"/>
          </p:nvPr>
        </p:nvSpPr>
        <p:spPr>
          <a:xfrm>
            <a:off x="839788" y="2505075"/>
            <a:ext cx="5157787"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5" name="Textplatzhalt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smtClean="0"/>
              <a:t>Textmasterformat bearbeiten</a:t>
            </a:r>
          </a:p>
        </p:txBody>
      </p:sp>
      <p:sp>
        <p:nvSpPr>
          <p:cNvPr id="6" name="Inhaltsplatzhalter 5"/>
          <p:cNvSpPr>
            <a:spLocks noGrp="1"/>
          </p:cNvSpPr>
          <p:nvPr>
            <p:ph sz="quarter" idx="4"/>
          </p:nvPr>
        </p:nvSpPr>
        <p:spPr>
          <a:xfrm>
            <a:off x="6172200" y="2505075"/>
            <a:ext cx="5183188" cy="3684588"/>
          </a:xfrm>
        </p:spPr>
        <p:txBody>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7" name="Datumsplatzhalter 6"/>
          <p:cNvSpPr>
            <a:spLocks noGrp="1"/>
          </p:cNvSpPr>
          <p:nvPr>
            <p:ph type="dt" sz="half" idx="10"/>
          </p:nvPr>
        </p:nvSpPr>
        <p:spPr/>
        <p:txBody>
          <a:bodyPr/>
          <a:lstStyle/>
          <a:p>
            <a:fld id="{E5A32B25-748E-4E1F-AA0F-8B41A1F5E71C}" type="datetimeFigureOut">
              <a:rPr lang="en-US" smtClean="0"/>
              <a:t>10/24/2018</a:t>
            </a:fld>
            <a:endParaRPr lang="en-US"/>
          </a:p>
        </p:txBody>
      </p:sp>
      <p:sp>
        <p:nvSpPr>
          <p:cNvPr id="8" name="Fußzeilenplatzhalter 7"/>
          <p:cNvSpPr>
            <a:spLocks noGrp="1"/>
          </p:cNvSpPr>
          <p:nvPr>
            <p:ph type="ftr" sz="quarter" idx="11"/>
          </p:nvPr>
        </p:nvSpPr>
        <p:spPr/>
        <p:txBody>
          <a:bodyPr/>
          <a:lstStyle/>
          <a:p>
            <a:endParaRPr lang="en-US"/>
          </a:p>
        </p:txBody>
      </p:sp>
      <p:sp>
        <p:nvSpPr>
          <p:cNvPr id="9" name="Foliennummernplatzhalter 8"/>
          <p:cNvSpPr>
            <a:spLocks noGrp="1"/>
          </p:cNvSpPr>
          <p:nvPr>
            <p:ph type="sldNum" sz="quarter" idx="12"/>
          </p:nvPr>
        </p:nvSpPr>
        <p:spPr/>
        <p:txBody>
          <a:bodyPr/>
          <a:lstStyle/>
          <a:p>
            <a:fld id="{8725FC17-29D5-45B3-BC7E-1E52E381FC75}" type="slidenum">
              <a:rPr lang="en-US" smtClean="0"/>
              <a:t>‹Nr.›</a:t>
            </a:fld>
            <a:endParaRPr lang="en-US"/>
          </a:p>
        </p:txBody>
      </p:sp>
    </p:spTree>
    <p:extLst>
      <p:ext uri="{BB962C8B-B14F-4D97-AF65-F5344CB8AC3E}">
        <p14:creationId xmlns:p14="http://schemas.microsoft.com/office/powerpoint/2010/main" val="37014709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Titelmasterformat durch Klicken bearbeiten</a:t>
            </a:r>
            <a:endParaRPr lang="en-US"/>
          </a:p>
        </p:txBody>
      </p:sp>
      <p:sp>
        <p:nvSpPr>
          <p:cNvPr id="3" name="Datumsplatzhalter 2"/>
          <p:cNvSpPr>
            <a:spLocks noGrp="1"/>
          </p:cNvSpPr>
          <p:nvPr>
            <p:ph type="dt" sz="half" idx="10"/>
          </p:nvPr>
        </p:nvSpPr>
        <p:spPr/>
        <p:txBody>
          <a:bodyPr/>
          <a:lstStyle/>
          <a:p>
            <a:fld id="{E5A32B25-748E-4E1F-AA0F-8B41A1F5E71C}" type="datetimeFigureOut">
              <a:rPr lang="en-US" smtClean="0"/>
              <a:t>10/24/2018</a:t>
            </a:fld>
            <a:endParaRPr lang="en-US"/>
          </a:p>
        </p:txBody>
      </p:sp>
      <p:sp>
        <p:nvSpPr>
          <p:cNvPr id="4" name="Fußzeilenplatzhalter 3"/>
          <p:cNvSpPr>
            <a:spLocks noGrp="1"/>
          </p:cNvSpPr>
          <p:nvPr>
            <p:ph type="ftr" sz="quarter" idx="11"/>
          </p:nvPr>
        </p:nvSpPr>
        <p:spPr/>
        <p:txBody>
          <a:bodyPr/>
          <a:lstStyle/>
          <a:p>
            <a:endParaRPr lang="en-US"/>
          </a:p>
        </p:txBody>
      </p:sp>
      <p:sp>
        <p:nvSpPr>
          <p:cNvPr id="5" name="Foliennummernplatzhalter 4"/>
          <p:cNvSpPr>
            <a:spLocks noGrp="1"/>
          </p:cNvSpPr>
          <p:nvPr>
            <p:ph type="sldNum" sz="quarter" idx="12"/>
          </p:nvPr>
        </p:nvSpPr>
        <p:spPr/>
        <p:txBody>
          <a:bodyPr/>
          <a:lstStyle/>
          <a:p>
            <a:fld id="{8725FC17-29D5-45B3-BC7E-1E52E381FC75}" type="slidenum">
              <a:rPr lang="en-US" smtClean="0"/>
              <a:t>‹Nr.›</a:t>
            </a:fld>
            <a:endParaRPr lang="en-US"/>
          </a:p>
        </p:txBody>
      </p:sp>
    </p:spTree>
    <p:extLst>
      <p:ext uri="{BB962C8B-B14F-4D97-AF65-F5344CB8AC3E}">
        <p14:creationId xmlns:p14="http://schemas.microsoft.com/office/powerpoint/2010/main" val="2563624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p:cNvSpPr>
            <a:spLocks noGrp="1"/>
          </p:cNvSpPr>
          <p:nvPr>
            <p:ph type="dt" sz="half" idx="10"/>
          </p:nvPr>
        </p:nvSpPr>
        <p:spPr/>
        <p:txBody>
          <a:bodyPr/>
          <a:lstStyle/>
          <a:p>
            <a:fld id="{E5A32B25-748E-4E1F-AA0F-8B41A1F5E71C}" type="datetimeFigureOut">
              <a:rPr lang="en-US" smtClean="0"/>
              <a:t>10/24/2018</a:t>
            </a:fld>
            <a:endParaRPr lang="en-US"/>
          </a:p>
        </p:txBody>
      </p:sp>
      <p:sp>
        <p:nvSpPr>
          <p:cNvPr id="3" name="Fußzeilenplatzhalter 2"/>
          <p:cNvSpPr>
            <a:spLocks noGrp="1"/>
          </p:cNvSpPr>
          <p:nvPr>
            <p:ph type="ftr" sz="quarter" idx="11"/>
          </p:nvPr>
        </p:nvSpPr>
        <p:spPr/>
        <p:txBody>
          <a:bodyPr/>
          <a:lstStyle/>
          <a:p>
            <a:endParaRPr lang="en-US"/>
          </a:p>
        </p:txBody>
      </p:sp>
      <p:sp>
        <p:nvSpPr>
          <p:cNvPr id="4" name="Foliennummernplatzhalter 3"/>
          <p:cNvSpPr>
            <a:spLocks noGrp="1"/>
          </p:cNvSpPr>
          <p:nvPr>
            <p:ph type="sldNum" sz="quarter" idx="12"/>
          </p:nvPr>
        </p:nvSpPr>
        <p:spPr/>
        <p:txBody>
          <a:bodyPr/>
          <a:lstStyle/>
          <a:p>
            <a:fld id="{8725FC17-29D5-45B3-BC7E-1E52E381FC75}" type="slidenum">
              <a:rPr lang="en-US" smtClean="0"/>
              <a:t>‹Nr.›</a:t>
            </a:fld>
            <a:endParaRPr lang="en-US"/>
          </a:p>
        </p:txBody>
      </p:sp>
    </p:spTree>
    <p:extLst>
      <p:ext uri="{BB962C8B-B14F-4D97-AF65-F5344CB8AC3E}">
        <p14:creationId xmlns:p14="http://schemas.microsoft.com/office/powerpoint/2010/main" val="17792471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en-US"/>
          </a:p>
        </p:txBody>
      </p:sp>
      <p:sp>
        <p:nvSpPr>
          <p:cNvPr id="3" name="Inhaltsplatzhalt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E5A32B25-748E-4E1F-AA0F-8B41A1F5E71C}" type="datetimeFigureOut">
              <a:rPr lang="en-US" smtClean="0"/>
              <a:t>10/24/2018</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8725FC17-29D5-45B3-BC7E-1E52E381FC75}" type="slidenum">
              <a:rPr lang="en-US" smtClean="0"/>
              <a:t>‹Nr.›</a:t>
            </a:fld>
            <a:endParaRPr lang="en-US"/>
          </a:p>
        </p:txBody>
      </p:sp>
    </p:spTree>
    <p:extLst>
      <p:ext uri="{BB962C8B-B14F-4D97-AF65-F5344CB8AC3E}">
        <p14:creationId xmlns:p14="http://schemas.microsoft.com/office/powerpoint/2010/main" val="29432007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p:cNvSpPr>
            <a:spLocks noGrp="1"/>
          </p:cNvSpPr>
          <p:nvPr>
            <p:ph type="title"/>
          </p:nvPr>
        </p:nvSpPr>
        <p:spPr>
          <a:xfrm>
            <a:off x="839788" y="457200"/>
            <a:ext cx="3932237" cy="1600200"/>
          </a:xfrm>
        </p:spPr>
        <p:txBody>
          <a:bodyPr anchor="b"/>
          <a:lstStyle>
            <a:lvl1pPr>
              <a:defRPr sz="3200"/>
            </a:lvl1pPr>
          </a:lstStyle>
          <a:p>
            <a:r>
              <a:rPr lang="de-DE" smtClean="0"/>
              <a:t>Titelmasterformat durch Klicken bearbeiten</a:t>
            </a:r>
            <a:endParaRPr lang="en-US"/>
          </a:p>
        </p:txBody>
      </p:sp>
      <p:sp>
        <p:nvSpPr>
          <p:cNvPr id="3" name="Bildplatzhalt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smtClean="0"/>
              <a:t>Textmasterformat bearbeiten</a:t>
            </a:r>
          </a:p>
        </p:txBody>
      </p:sp>
      <p:sp>
        <p:nvSpPr>
          <p:cNvPr id="5" name="Datumsplatzhalter 4"/>
          <p:cNvSpPr>
            <a:spLocks noGrp="1"/>
          </p:cNvSpPr>
          <p:nvPr>
            <p:ph type="dt" sz="half" idx="10"/>
          </p:nvPr>
        </p:nvSpPr>
        <p:spPr/>
        <p:txBody>
          <a:bodyPr/>
          <a:lstStyle/>
          <a:p>
            <a:fld id="{E5A32B25-748E-4E1F-AA0F-8B41A1F5E71C}" type="datetimeFigureOut">
              <a:rPr lang="en-US" smtClean="0"/>
              <a:t>10/24/2018</a:t>
            </a:fld>
            <a:endParaRPr lang="en-US"/>
          </a:p>
        </p:txBody>
      </p:sp>
      <p:sp>
        <p:nvSpPr>
          <p:cNvPr id="6" name="Fußzeilenplatzhalter 5"/>
          <p:cNvSpPr>
            <a:spLocks noGrp="1"/>
          </p:cNvSpPr>
          <p:nvPr>
            <p:ph type="ftr" sz="quarter" idx="11"/>
          </p:nvPr>
        </p:nvSpPr>
        <p:spPr/>
        <p:txBody>
          <a:bodyPr/>
          <a:lstStyle/>
          <a:p>
            <a:endParaRPr lang="en-US"/>
          </a:p>
        </p:txBody>
      </p:sp>
      <p:sp>
        <p:nvSpPr>
          <p:cNvPr id="7" name="Foliennummernplatzhalter 6"/>
          <p:cNvSpPr>
            <a:spLocks noGrp="1"/>
          </p:cNvSpPr>
          <p:nvPr>
            <p:ph type="sldNum" sz="quarter" idx="12"/>
          </p:nvPr>
        </p:nvSpPr>
        <p:spPr/>
        <p:txBody>
          <a:bodyPr/>
          <a:lstStyle/>
          <a:p>
            <a:fld id="{8725FC17-29D5-45B3-BC7E-1E52E381FC75}" type="slidenum">
              <a:rPr lang="en-US" smtClean="0"/>
              <a:t>‹Nr.›</a:t>
            </a:fld>
            <a:endParaRPr lang="en-US"/>
          </a:p>
        </p:txBody>
      </p:sp>
    </p:spTree>
    <p:extLst>
      <p:ext uri="{BB962C8B-B14F-4D97-AF65-F5344CB8AC3E}">
        <p14:creationId xmlns:p14="http://schemas.microsoft.com/office/powerpoint/2010/main" val="797543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15000"/>
            <a:lum/>
          </a:blip>
          <a:srcRect/>
          <a:stretch>
            <a:fillRect t="-21000" b="-21000"/>
          </a:stretch>
        </a:blipFill>
        <a:effectLst/>
      </p:bgPr>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smtClean="0"/>
              <a:t>Titelmasterformat durch Klicken bearbeiten</a:t>
            </a:r>
            <a:endParaRPr lang="en-US"/>
          </a:p>
        </p:txBody>
      </p:sp>
      <p:sp>
        <p:nvSpPr>
          <p:cNvPr id="3" name="Textplatzhalt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4" name="Datumsplatzhalt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A32B25-748E-4E1F-AA0F-8B41A1F5E71C}" type="datetimeFigureOut">
              <a:rPr lang="en-US" smtClean="0"/>
              <a:t>10/24/2018</a:t>
            </a:fld>
            <a:endParaRPr lang="en-US"/>
          </a:p>
        </p:txBody>
      </p:sp>
      <p:sp>
        <p:nvSpPr>
          <p:cNvPr id="5" name="Fußzeilenplatzhalt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25FC17-29D5-45B3-BC7E-1E52E381FC75}" type="slidenum">
              <a:rPr lang="en-US" smtClean="0"/>
              <a:t>‹Nr.›</a:t>
            </a:fld>
            <a:endParaRPr lang="en-US"/>
          </a:p>
        </p:txBody>
      </p:sp>
    </p:spTree>
    <p:extLst>
      <p:ext uri="{BB962C8B-B14F-4D97-AF65-F5344CB8AC3E}">
        <p14:creationId xmlns:p14="http://schemas.microsoft.com/office/powerpoint/2010/main" val="3088433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2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wmf"/><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4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image" Target="../media/image65.pn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 Id="rId9"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3.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7.emf"/><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82.jpg"/><Relationship Id="rId4" Type="http://schemas.openxmlformats.org/officeDocument/2006/relationships/image" Target="../media/image81.jpg"/></Relationships>
</file>

<file path=ppt/slides/_rels/slide55.xml.rels><?xml version="1.0" encoding="UTF-8" standalone="yes"?>
<Relationships xmlns="http://schemas.openxmlformats.org/package/2006/relationships"><Relationship Id="rId3" Type="http://schemas.openxmlformats.org/officeDocument/2006/relationships/image" Target="../media/image83.jp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4.xml"/><Relationship Id="rId4" Type="http://schemas.openxmlformats.org/officeDocument/2006/relationships/image" Target="../media/image88.emf"/></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92.gif"/><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95.gif"/><Relationship Id="rId2" Type="http://schemas.openxmlformats.org/officeDocument/2006/relationships/image" Target="../media/image94.jp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97.em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8.jpg"/><Relationship Id="rId1" Type="http://schemas.openxmlformats.org/officeDocument/2006/relationships/slideLayout" Target="../slideLayouts/slideLayout4.xml"/><Relationship Id="rId4" Type="http://schemas.openxmlformats.org/officeDocument/2006/relationships/image" Target="../media/image99.jpeg"/></Relationships>
</file>

<file path=ppt/slides/_rels/slide75.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g"/><Relationship Id="rId1" Type="http://schemas.openxmlformats.org/officeDocument/2006/relationships/slideLayout" Target="../slideLayouts/slideLayout4.xml"/><Relationship Id="rId4" Type="http://schemas.openxmlformats.org/officeDocument/2006/relationships/image" Target="../media/image102.jpeg"/></Relationships>
</file>

<file path=ppt/slides/_rels/slide77.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image" Target="../media/image103.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4.xml"/><Relationship Id="rId4" Type="http://schemas.openxmlformats.org/officeDocument/2006/relationships/image" Target="../media/image107.png"/></Relationships>
</file>

<file path=ppt/slides/_rels/slide79.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image" Target="../media/image108.g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5.jpeg"/><Relationship Id="rId1" Type="http://schemas.openxmlformats.org/officeDocument/2006/relationships/slideLayout" Target="../slideLayouts/slideLayout4.xml"/><Relationship Id="rId4" Type="http://schemas.openxmlformats.org/officeDocument/2006/relationships/image" Target="../media/image111.png"/></Relationships>
</file>

<file path=ppt/slides/_rels/slide8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05.jpeg"/><Relationship Id="rId1" Type="http://schemas.openxmlformats.org/officeDocument/2006/relationships/slideLayout" Target="../slideLayouts/slideLayout4.xml"/><Relationship Id="rId5" Type="http://schemas.openxmlformats.org/officeDocument/2006/relationships/image" Target="../media/image113.emf"/><Relationship Id="rId4" Type="http://schemas.openxmlformats.org/officeDocument/2006/relationships/image" Target="../media/image111.png"/></Relationships>
</file>

<file path=ppt/slides/_rels/slide8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05.jpe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4.xml"/><Relationship Id="rId4" Type="http://schemas.openxmlformats.org/officeDocument/2006/relationships/image" Target="../media/image118.gif"/></Relationships>
</file>

<file path=ppt/slides/_rels/slide85.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2.png"/><Relationship Id="rId1" Type="http://schemas.openxmlformats.org/officeDocument/2006/relationships/slideLayout" Target="../slideLayouts/slideLayout4.xml"/><Relationship Id="rId4" Type="http://schemas.openxmlformats.org/officeDocument/2006/relationships/image" Target="../media/image120.png"/></Relationships>
</file>

<file path=ppt/slides/_rels/slide91.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25.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27.jp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524000" y="0"/>
            <a:ext cx="9144000" cy="2387600"/>
          </a:xfrm>
        </p:spPr>
        <p:txBody>
          <a:bodyPr>
            <a:normAutofit/>
          </a:bodyPr>
          <a:lstStyle/>
          <a:p>
            <a:r>
              <a:rPr lang="de-DE" smtClean="0"/>
              <a:t>SOFIA </a:t>
            </a:r>
            <a:br>
              <a:rPr lang="de-DE" smtClean="0"/>
            </a:br>
            <a:endParaRPr lang="en-US"/>
          </a:p>
        </p:txBody>
      </p:sp>
      <p:sp>
        <p:nvSpPr>
          <p:cNvPr id="3" name="Untertitel 2"/>
          <p:cNvSpPr>
            <a:spLocks noGrp="1"/>
          </p:cNvSpPr>
          <p:nvPr>
            <p:ph type="subTitle" idx="1"/>
          </p:nvPr>
        </p:nvSpPr>
        <p:spPr>
          <a:xfrm>
            <a:off x="1524000" y="1750121"/>
            <a:ext cx="9144000" cy="1655762"/>
          </a:xfrm>
        </p:spPr>
        <p:txBody>
          <a:bodyPr>
            <a:normAutofit fontScale="70000" lnSpcReduction="20000"/>
          </a:bodyPr>
          <a:lstStyle/>
          <a:p>
            <a:r>
              <a:rPr lang="de-DE" sz="4300" smtClean="0"/>
              <a:t>das fliegende Infrarot-Teleskop blickt „hinter“ die Sterne</a:t>
            </a:r>
          </a:p>
          <a:p>
            <a:endParaRPr lang="de-DE"/>
          </a:p>
          <a:p>
            <a:r>
              <a:rPr lang="de-DE" sz="3400" smtClean="0"/>
              <a:t>Markus </a:t>
            </a:r>
            <a:r>
              <a:rPr lang="de-DE" sz="3400" smtClean="0"/>
              <a:t>Röllig</a:t>
            </a:r>
            <a:endParaRPr lang="de-DE" sz="3300" smtClean="0"/>
          </a:p>
          <a:p>
            <a:r>
              <a:rPr lang="de-DE" sz="2900" smtClean="0"/>
              <a:t>Universität zu Köln</a:t>
            </a:r>
            <a:endParaRPr lang="en-US" sz="2900"/>
          </a:p>
        </p:txBody>
      </p:sp>
    </p:spTree>
    <p:extLst>
      <p:ext uri="{BB962C8B-B14F-4D97-AF65-F5344CB8AC3E}">
        <p14:creationId xmlns:p14="http://schemas.microsoft.com/office/powerpoint/2010/main" val="31695110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81348" y="2141877"/>
            <a:ext cx="5712366" cy="3853769"/>
          </a:xfrm>
          <a:prstGeom prst="rect">
            <a:avLst/>
          </a:prstGeom>
        </p:spPr>
      </p:pic>
      <p:sp>
        <p:nvSpPr>
          <p:cNvPr id="2" name="Titel 1"/>
          <p:cNvSpPr>
            <a:spLocks noGrp="1"/>
          </p:cNvSpPr>
          <p:nvPr>
            <p:ph type="title"/>
          </p:nvPr>
        </p:nvSpPr>
        <p:spPr/>
        <p:txBody>
          <a:bodyPr/>
          <a:lstStyle/>
          <a:p>
            <a:r>
              <a:rPr lang="de-DE" smtClean="0"/>
              <a:t>Teleskopspiegel</a:t>
            </a:r>
            <a:endParaRPr lang="en-US"/>
          </a:p>
        </p:txBody>
      </p:sp>
      <p:sp>
        <p:nvSpPr>
          <p:cNvPr id="3" name="Inhaltsplatzhalter 2"/>
          <p:cNvSpPr>
            <a:spLocks noGrp="1"/>
          </p:cNvSpPr>
          <p:nvPr>
            <p:ph sz="half" idx="1"/>
          </p:nvPr>
        </p:nvSpPr>
        <p:spPr/>
        <p:txBody>
          <a:bodyPr/>
          <a:lstStyle/>
          <a:p>
            <a:r>
              <a:rPr lang="de-DE" smtClean="0"/>
              <a:t>Gewicht des Rohlings: 4 t</a:t>
            </a:r>
          </a:p>
          <a:p>
            <a:r>
              <a:rPr lang="de-DE" smtClean="0"/>
              <a:t>zu schwer für Betrieb!</a:t>
            </a:r>
            <a:endParaRPr lang="en-US" smtClean="0"/>
          </a:p>
          <a:p>
            <a:r>
              <a:rPr lang="de-DE" smtClean="0"/>
              <a:t>„Leichtgewichtung“ 1999</a:t>
            </a:r>
          </a:p>
          <a:p>
            <a:pPr lvl="1"/>
            <a:r>
              <a:rPr lang="de-DE" smtClean="0"/>
              <a:t>120 Sacklöcher in die Rückseite des Spiegels gefräst</a:t>
            </a:r>
          </a:p>
          <a:p>
            <a:pPr lvl="1"/>
            <a:r>
              <a:rPr lang="de-DE" smtClean="0"/>
              <a:t>Wabenstruktur</a:t>
            </a:r>
          </a:p>
          <a:p>
            <a:pPr lvl="1"/>
            <a:r>
              <a:rPr lang="de-DE" smtClean="0"/>
              <a:t>Stegbreite teilweise nur noch </a:t>
            </a:r>
            <a:br>
              <a:rPr lang="de-DE" smtClean="0"/>
            </a:br>
            <a:r>
              <a:rPr lang="de-DE" smtClean="0"/>
              <a:t>7 mm</a:t>
            </a:r>
          </a:p>
          <a:p>
            <a:pPr lvl="1"/>
            <a:r>
              <a:rPr lang="de-DE" smtClean="0"/>
              <a:t>Gewicht: 900 kg!</a:t>
            </a:r>
          </a:p>
        </p:txBody>
      </p:sp>
      <p:sp>
        <p:nvSpPr>
          <p:cNvPr id="9" name="Textfeld 8"/>
          <p:cNvSpPr txBox="1"/>
          <p:nvPr/>
        </p:nvSpPr>
        <p:spPr>
          <a:xfrm>
            <a:off x="8135611" y="6176963"/>
            <a:ext cx="3218189" cy="369332"/>
          </a:xfrm>
          <a:prstGeom prst="rect">
            <a:avLst/>
          </a:prstGeom>
          <a:noFill/>
        </p:spPr>
        <p:txBody>
          <a:bodyPr wrap="none" rtlCol="0">
            <a:spAutoFit/>
          </a:bodyPr>
          <a:lstStyle/>
          <a:p>
            <a:r>
              <a:rPr lang="en-US" smtClean="0"/>
              <a:t>Quelle: Deutsches SOFIA Institut</a:t>
            </a:r>
            <a:endParaRPr lang="en-US"/>
          </a:p>
        </p:txBody>
      </p:sp>
    </p:spTree>
    <p:extLst>
      <p:ext uri="{BB962C8B-B14F-4D97-AF65-F5344CB8AC3E}">
        <p14:creationId xmlns:p14="http://schemas.microsoft.com/office/powerpoint/2010/main" val="24826340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81348" y="2141876"/>
            <a:ext cx="5751894" cy="3853769"/>
          </a:xfrm>
          <a:prstGeom prst="rect">
            <a:avLst/>
          </a:prstGeom>
        </p:spPr>
      </p:pic>
      <p:sp>
        <p:nvSpPr>
          <p:cNvPr id="2" name="Titel 1"/>
          <p:cNvSpPr>
            <a:spLocks noGrp="1"/>
          </p:cNvSpPr>
          <p:nvPr>
            <p:ph type="title"/>
          </p:nvPr>
        </p:nvSpPr>
        <p:spPr/>
        <p:txBody>
          <a:bodyPr/>
          <a:lstStyle/>
          <a:p>
            <a:r>
              <a:rPr lang="de-DE" smtClean="0"/>
              <a:t>Teleskopspiegel</a:t>
            </a:r>
            <a:endParaRPr lang="en-US"/>
          </a:p>
        </p:txBody>
      </p:sp>
      <p:sp>
        <p:nvSpPr>
          <p:cNvPr id="3" name="Inhaltsplatzhalter 2"/>
          <p:cNvSpPr>
            <a:spLocks noGrp="1"/>
          </p:cNvSpPr>
          <p:nvPr>
            <p:ph sz="half" idx="1"/>
          </p:nvPr>
        </p:nvSpPr>
        <p:spPr/>
        <p:txBody>
          <a:bodyPr/>
          <a:lstStyle/>
          <a:p>
            <a:r>
              <a:rPr lang="de-DE" smtClean="0"/>
              <a:t>Politur des Spiegels</a:t>
            </a:r>
          </a:p>
          <a:p>
            <a:pPr lvl="1"/>
            <a:r>
              <a:rPr lang="de-DE" smtClean="0"/>
              <a:t>Dauer: 15 Monate</a:t>
            </a:r>
          </a:p>
          <a:p>
            <a:pPr lvl="1"/>
            <a:r>
              <a:rPr lang="de-DE" smtClean="0"/>
              <a:t>Schliff zu parabolischer Form</a:t>
            </a:r>
          </a:p>
          <a:p>
            <a:pPr lvl="1"/>
            <a:r>
              <a:rPr lang="de-DE" smtClean="0"/>
              <a:t>Es folgt: Beschichtung mit Aluminium</a:t>
            </a:r>
          </a:p>
          <a:p>
            <a:endParaRPr lang="de-DE" smtClean="0"/>
          </a:p>
        </p:txBody>
      </p:sp>
      <p:sp>
        <p:nvSpPr>
          <p:cNvPr id="7" name="Textfeld 6"/>
          <p:cNvSpPr txBox="1"/>
          <p:nvPr/>
        </p:nvSpPr>
        <p:spPr>
          <a:xfrm>
            <a:off x="8135611" y="6176963"/>
            <a:ext cx="3218189" cy="369332"/>
          </a:xfrm>
          <a:prstGeom prst="rect">
            <a:avLst/>
          </a:prstGeom>
          <a:noFill/>
        </p:spPr>
        <p:txBody>
          <a:bodyPr wrap="none" rtlCol="0">
            <a:spAutoFit/>
          </a:bodyPr>
          <a:lstStyle/>
          <a:p>
            <a:r>
              <a:rPr lang="en-US" smtClean="0"/>
              <a:t>Quelle: Deutsches SOFIA Institut</a:t>
            </a:r>
            <a:endParaRPr lang="en-US"/>
          </a:p>
        </p:txBody>
      </p:sp>
    </p:spTree>
    <p:extLst>
      <p:ext uri="{BB962C8B-B14F-4D97-AF65-F5344CB8AC3E}">
        <p14:creationId xmlns:p14="http://schemas.microsoft.com/office/powerpoint/2010/main" val="9082876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Teleskopspiegel</a:t>
            </a:r>
            <a:endParaRPr lang="en-US"/>
          </a:p>
        </p:txBody>
      </p:sp>
      <p:sp>
        <p:nvSpPr>
          <p:cNvPr id="3" name="Inhaltsplatzhalter 2"/>
          <p:cNvSpPr>
            <a:spLocks noGrp="1"/>
          </p:cNvSpPr>
          <p:nvPr>
            <p:ph sz="half" idx="1"/>
          </p:nvPr>
        </p:nvSpPr>
        <p:spPr/>
        <p:txBody>
          <a:bodyPr/>
          <a:lstStyle/>
          <a:p>
            <a:r>
              <a:rPr lang="de-DE" smtClean="0"/>
              <a:t>Haltestruktur </a:t>
            </a:r>
          </a:p>
          <a:p>
            <a:pPr lvl="1"/>
            <a:r>
              <a:rPr lang="en-US"/>
              <a:t>Kohlefaser-verstärktem </a:t>
            </a:r>
            <a:r>
              <a:rPr lang="en-US"/>
              <a:t>Kunststoff </a:t>
            </a:r>
            <a:endParaRPr lang="en-US" smtClean="0"/>
          </a:p>
          <a:p>
            <a:pPr lvl="1"/>
            <a:r>
              <a:rPr lang="de-DE" smtClean="0"/>
              <a:t>2002 fertig</a:t>
            </a:r>
            <a:endParaRPr lang="de-DE" smtClean="0"/>
          </a:p>
          <a:p>
            <a:endParaRPr lang="de-DE" smtClean="0"/>
          </a:p>
        </p:txBody>
      </p:sp>
      <p:pic>
        <p:nvPicPr>
          <p:cNvPr id="5" name="Inhaltsplatzhalt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8194"/>
            <a:ext cx="5181600" cy="3886200"/>
          </a:xfrm>
        </p:spPr>
      </p:pic>
      <p:sp>
        <p:nvSpPr>
          <p:cNvPr id="7" name="Textfeld 6"/>
          <p:cNvSpPr txBox="1"/>
          <p:nvPr/>
        </p:nvSpPr>
        <p:spPr>
          <a:xfrm>
            <a:off x="8135611" y="6176963"/>
            <a:ext cx="3218189" cy="369332"/>
          </a:xfrm>
          <a:prstGeom prst="rect">
            <a:avLst/>
          </a:prstGeom>
          <a:noFill/>
        </p:spPr>
        <p:txBody>
          <a:bodyPr wrap="none" rtlCol="0">
            <a:spAutoFit/>
          </a:bodyPr>
          <a:lstStyle/>
          <a:p>
            <a:r>
              <a:rPr lang="en-US" smtClean="0"/>
              <a:t>Quelle: Deutsches SOFIA Institut</a:t>
            </a:r>
            <a:endParaRPr lang="en-US"/>
          </a:p>
        </p:txBody>
      </p:sp>
    </p:spTree>
    <p:extLst>
      <p:ext uri="{BB962C8B-B14F-4D97-AF65-F5344CB8AC3E}">
        <p14:creationId xmlns:p14="http://schemas.microsoft.com/office/powerpoint/2010/main" val="161845281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8061" t="14739" r="181" b="5766"/>
          <a:stretch/>
        </p:blipFill>
        <p:spPr>
          <a:xfrm>
            <a:off x="838200" y="0"/>
            <a:ext cx="10554512" cy="6858000"/>
          </a:xfrm>
        </p:spPr>
      </p:pic>
      <p:sp>
        <p:nvSpPr>
          <p:cNvPr id="5" name="Textfeld 4"/>
          <p:cNvSpPr txBox="1"/>
          <p:nvPr/>
        </p:nvSpPr>
        <p:spPr>
          <a:xfrm>
            <a:off x="8944495" y="6234545"/>
            <a:ext cx="1888594" cy="369332"/>
          </a:xfrm>
          <a:prstGeom prst="rect">
            <a:avLst/>
          </a:prstGeom>
          <a:noFill/>
        </p:spPr>
        <p:txBody>
          <a:bodyPr wrap="none" rtlCol="0">
            <a:spAutoFit/>
          </a:bodyPr>
          <a:lstStyle/>
          <a:p>
            <a:r>
              <a:rPr lang="de-DE" smtClean="0"/>
              <a:t>Quelle: NASA/DLR</a:t>
            </a:r>
            <a:endParaRPr lang="en-US"/>
          </a:p>
        </p:txBody>
      </p:sp>
    </p:spTree>
    <p:extLst>
      <p:ext uri="{BB962C8B-B14F-4D97-AF65-F5344CB8AC3E}">
        <p14:creationId xmlns:p14="http://schemas.microsoft.com/office/powerpoint/2010/main" val="36985983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4"/>
          <p:cNvSpPr>
            <a:spLocks noGrp="1"/>
          </p:cNvSpPr>
          <p:nvPr>
            <p:ph type="title"/>
          </p:nvPr>
        </p:nvSpPr>
        <p:spPr/>
        <p:txBody>
          <a:bodyPr/>
          <a:lstStyle/>
          <a:p>
            <a:r>
              <a:rPr lang="de-DE" smtClean="0"/>
              <a:t>Teleskop</a:t>
            </a:r>
            <a:endParaRPr lang="en-US"/>
          </a:p>
        </p:txBody>
      </p:sp>
      <p:pic>
        <p:nvPicPr>
          <p:cNvPr id="4" name="Inhaltsplatzhalter 3"/>
          <p:cNvPicPr>
            <a:picLocks noGrp="1" noChangeAspect="1"/>
          </p:cNvPicPr>
          <p:nvPr>
            <p:ph sz="half" idx="1"/>
          </p:nvPr>
        </p:nvPicPr>
        <p:blipFill>
          <a:blip r:embed="rId2"/>
          <a:stretch>
            <a:fillRect/>
          </a:stretch>
        </p:blipFill>
        <p:spPr>
          <a:xfrm>
            <a:off x="838200" y="1863736"/>
            <a:ext cx="5181600" cy="4275115"/>
          </a:xfrm>
          <a:prstGeom prst="rect">
            <a:avLst/>
          </a:prstGeom>
        </p:spPr>
      </p:pic>
      <p:sp>
        <p:nvSpPr>
          <p:cNvPr id="6" name="Inhaltsplatzhalter 5"/>
          <p:cNvSpPr>
            <a:spLocks noGrp="1"/>
          </p:cNvSpPr>
          <p:nvPr>
            <p:ph sz="half" idx="2"/>
          </p:nvPr>
        </p:nvSpPr>
        <p:spPr/>
        <p:txBody>
          <a:bodyPr/>
          <a:lstStyle/>
          <a:p>
            <a:r>
              <a:rPr lang="de-DE" smtClean="0"/>
              <a:t>Teleskop:</a:t>
            </a:r>
          </a:p>
          <a:p>
            <a:pPr lvl="1"/>
            <a:r>
              <a:rPr lang="de-DE" smtClean="0"/>
              <a:t>Primärspiegel</a:t>
            </a:r>
          </a:p>
          <a:p>
            <a:pPr lvl="2"/>
            <a:r>
              <a:rPr lang="de-DE" smtClean="0"/>
              <a:t>2.7 Meter Durchmesser</a:t>
            </a:r>
          </a:p>
          <a:p>
            <a:pPr lvl="2"/>
            <a:r>
              <a:rPr lang="de-DE" smtClean="0">
                <a:cs typeface="Times New Roman" panose="02020603050405020304" pitchFamily="18" charset="0"/>
              </a:rPr>
              <a:t>λ&gt;0.3 µm</a:t>
            </a:r>
          </a:p>
          <a:p>
            <a:pPr lvl="1"/>
            <a:r>
              <a:rPr lang="de-DE" smtClean="0">
                <a:cs typeface="Times New Roman" panose="02020603050405020304" pitchFamily="18" charset="0"/>
              </a:rPr>
              <a:t>Pointing Genauigkeit ~ 1´´</a:t>
            </a:r>
          </a:p>
          <a:p>
            <a:pPr lvl="2"/>
            <a:r>
              <a:rPr lang="de-DE" smtClean="0">
                <a:cs typeface="Times New Roman" panose="02020603050405020304" pitchFamily="18" charset="0"/>
              </a:rPr>
              <a:t>Beugungslimimitiert für λ&gt;20µm</a:t>
            </a:r>
          </a:p>
          <a:p>
            <a:pPr lvl="1"/>
            <a:r>
              <a:rPr lang="de-DE" smtClean="0">
                <a:cs typeface="Times New Roman" panose="02020603050405020304" pitchFamily="18" charset="0"/>
              </a:rPr>
              <a:t>Chopper: 10´ bei 2 Hz</a:t>
            </a:r>
          </a:p>
          <a:p>
            <a:pPr lvl="1"/>
            <a:r>
              <a:rPr lang="de-DE" smtClean="0">
                <a:cs typeface="Times New Roman" panose="02020603050405020304" pitchFamily="18" charset="0"/>
              </a:rPr>
              <a:t>Optik bei Umgebungstemperatur ~240K</a:t>
            </a:r>
          </a:p>
          <a:p>
            <a:pPr lvl="1"/>
            <a:r>
              <a:rPr lang="de-DE" smtClean="0">
                <a:cs typeface="Times New Roman" panose="02020603050405020304" pitchFamily="18" charset="0"/>
              </a:rPr>
              <a:t>Gewicht: 17 t</a:t>
            </a:r>
          </a:p>
          <a:p>
            <a:pPr lvl="1"/>
            <a:r>
              <a:rPr lang="de-DE" smtClean="0"/>
              <a:t>BlendenzahL f/19.6</a:t>
            </a:r>
          </a:p>
          <a:p>
            <a:pPr marL="457200" lvl="1" indent="0">
              <a:buNone/>
            </a:pPr>
            <a:endParaRPr lang="en-US"/>
          </a:p>
        </p:txBody>
      </p:sp>
    </p:spTree>
    <p:extLst>
      <p:ext uri="{BB962C8B-B14F-4D97-AF65-F5344CB8AC3E}">
        <p14:creationId xmlns:p14="http://schemas.microsoft.com/office/powerpoint/2010/main" val="361804456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pic>
        <p:nvPicPr>
          <p:cNvPr id="4" name="Inhaltsplatzhalter 3"/>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t="15049" b="15571"/>
          <a:stretch/>
        </p:blipFill>
        <p:spPr>
          <a:xfrm>
            <a:off x="-375034" y="-27805"/>
            <a:ext cx="12869508" cy="6894116"/>
          </a:xfrm>
        </p:spPr>
      </p:pic>
    </p:spTree>
    <p:extLst>
      <p:ext uri="{BB962C8B-B14F-4D97-AF65-F5344CB8AC3E}">
        <p14:creationId xmlns:p14="http://schemas.microsoft.com/office/powerpoint/2010/main" val="870256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SOFIA - Teleskopaufhängung</a:t>
            </a:r>
            <a:endParaRPr lang="en-US"/>
          </a:p>
        </p:txBody>
      </p:sp>
      <p:pic>
        <p:nvPicPr>
          <p:cNvPr id="4" name="26929268_183360422260485_3928858253554876416_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850" y="1825625"/>
            <a:ext cx="7735888" cy="4351338"/>
          </a:xfrm>
        </p:spPr>
      </p:pic>
    </p:spTree>
    <p:extLst>
      <p:ext uri="{BB962C8B-B14F-4D97-AF65-F5344CB8AC3E}">
        <p14:creationId xmlns:p14="http://schemas.microsoft.com/office/powerpoint/2010/main" val="176745373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repeatCount="indefinite" fill="hold" display="0">
                  <p:stCondLst>
                    <p:cond delay="indefinite"/>
                  </p:stCondLst>
                </p:cTn>
                <p:tgtEl>
                  <p:spTgt spid="4"/>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Betrieb</a:t>
            </a:r>
            <a:endParaRPr lang="en-US"/>
          </a:p>
        </p:txBody>
      </p:sp>
      <p:sp>
        <p:nvSpPr>
          <p:cNvPr id="3" name="Inhaltsplatzhalter 2"/>
          <p:cNvSpPr>
            <a:spLocks noGrp="1"/>
          </p:cNvSpPr>
          <p:nvPr>
            <p:ph sz="half" idx="1"/>
          </p:nvPr>
        </p:nvSpPr>
        <p:spPr>
          <a:xfrm>
            <a:off x="838200" y="1825625"/>
            <a:ext cx="4799682" cy="4351338"/>
          </a:xfrm>
        </p:spPr>
        <p:txBody>
          <a:bodyPr/>
          <a:lstStyle/>
          <a:p>
            <a:r>
              <a:rPr lang="de-DE" smtClean="0"/>
              <a:t>Flexibel, weltweit einsetzbar (Südhimmel von Neuseeland)</a:t>
            </a:r>
          </a:p>
          <a:p>
            <a:r>
              <a:rPr lang="en-US"/>
              <a:t>SOFIA Flight Operations </a:t>
            </a:r>
            <a:r>
              <a:rPr lang="en-US" smtClean="0"/>
              <a:t>Center</a:t>
            </a:r>
          </a:p>
          <a:p>
            <a:pPr lvl="1"/>
            <a:r>
              <a:rPr lang="en-US"/>
              <a:t>Armstrong Flight Research Center Dryden, Palmdale, </a:t>
            </a:r>
            <a:r>
              <a:rPr lang="en-US" smtClean="0"/>
              <a:t>CA</a:t>
            </a:r>
          </a:p>
          <a:p>
            <a:r>
              <a:rPr lang="de-DE" smtClean="0"/>
              <a:t>Typische Flugzeit 10 Std. (immer nachts)</a:t>
            </a:r>
          </a:p>
          <a:p>
            <a:r>
              <a:rPr lang="de-DE" smtClean="0"/>
              <a:t>Im Jahr ca. 100 wissenschaftliche Flüge</a:t>
            </a:r>
            <a:endParaRPr lang="en-US"/>
          </a:p>
          <a:p>
            <a:pPr marL="457200" lvl="1" indent="0">
              <a:buNone/>
            </a:pPr>
            <a:endParaRPr lang="en-US"/>
          </a:p>
        </p:txBody>
      </p:sp>
      <p:pic>
        <p:nvPicPr>
          <p:cNvPr id="5" name="Inhaltsplatzhalter 4"/>
          <p:cNvPicPr>
            <a:picLocks noGrp="1" noChangeAspect="1"/>
          </p:cNvPicPr>
          <p:nvPr>
            <p:ph sz="half" idx="2"/>
          </p:nvPr>
        </p:nvPicPr>
        <p:blipFill>
          <a:blip r:embed="rId2"/>
          <a:stretch>
            <a:fillRect/>
          </a:stretch>
        </p:blipFill>
        <p:spPr>
          <a:xfrm>
            <a:off x="5637882" y="2275406"/>
            <a:ext cx="6554117" cy="3337994"/>
          </a:xfrm>
          <a:prstGeom prst="rect">
            <a:avLst/>
          </a:prstGeom>
        </p:spPr>
      </p:pic>
    </p:spTree>
    <p:extLst>
      <p:ext uri="{BB962C8B-B14F-4D97-AF65-F5344CB8AC3E}">
        <p14:creationId xmlns:p14="http://schemas.microsoft.com/office/powerpoint/2010/main" val="412657646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Flugplanung</a:t>
            </a:r>
            <a:endParaRPr lang="en-US"/>
          </a:p>
        </p:txBody>
      </p:sp>
      <p:sp>
        <p:nvSpPr>
          <p:cNvPr id="5" name="Inhaltsplatzhalter 4"/>
          <p:cNvSpPr>
            <a:spLocks noGrp="1"/>
          </p:cNvSpPr>
          <p:nvPr>
            <p:ph idx="1"/>
          </p:nvPr>
        </p:nvSpPr>
        <p:spPr/>
        <p:txBody>
          <a:bodyPr/>
          <a:lstStyle/>
          <a:p>
            <a:r>
              <a:rPr lang="de-DE" smtClean="0"/>
              <a:t>Blickrichtung des Teleskops: Backbord</a:t>
            </a:r>
          </a:p>
          <a:p>
            <a:r>
              <a:rPr lang="de-DE" smtClean="0"/>
              <a:t>Freiheit in Azimuth: </a:t>
            </a:r>
            <a:r>
              <a:rPr lang="de-DE" smtClean="0">
                <a:latin typeface="Times New Roman" panose="02020603050405020304" pitchFamily="18" charset="0"/>
                <a:cs typeface="Times New Roman" panose="02020603050405020304" pitchFamily="18" charset="0"/>
              </a:rPr>
              <a:t>±</a:t>
            </a:r>
            <a:r>
              <a:rPr lang="de-DE" smtClean="0"/>
              <a:t>3°</a:t>
            </a:r>
          </a:p>
          <a:p>
            <a:r>
              <a:rPr lang="de-DE" smtClean="0"/>
              <a:t>Freiheit in Elevation: 20°-60°</a:t>
            </a:r>
          </a:p>
          <a:p>
            <a:endParaRPr lang="en-US"/>
          </a:p>
        </p:txBody>
      </p:sp>
      <p:pic>
        <p:nvPicPr>
          <p:cNvPr id="6" name="Grafik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7271" y="3260360"/>
            <a:ext cx="9597457" cy="3445240"/>
          </a:xfrm>
          <a:prstGeom prst="rect">
            <a:avLst/>
          </a:prstGeom>
        </p:spPr>
      </p:pic>
      <p:sp>
        <p:nvSpPr>
          <p:cNvPr id="8" name="Textfeld 7"/>
          <p:cNvSpPr txBox="1"/>
          <p:nvPr/>
        </p:nvSpPr>
        <p:spPr>
          <a:xfrm rot="16200000">
            <a:off x="9590428" y="5031968"/>
            <a:ext cx="2977931" cy="369332"/>
          </a:xfrm>
          <a:prstGeom prst="rect">
            <a:avLst/>
          </a:prstGeom>
          <a:noFill/>
        </p:spPr>
        <p:txBody>
          <a:bodyPr wrap="none" rtlCol="0">
            <a:spAutoFit/>
          </a:bodyPr>
          <a:lstStyle/>
          <a:p>
            <a:r>
              <a:rPr lang="de-DE" smtClean="0"/>
              <a:t>Quelle: Planetarium Hamburg</a:t>
            </a:r>
            <a:endParaRPr lang="en-US"/>
          </a:p>
        </p:txBody>
      </p:sp>
      <p:grpSp>
        <p:nvGrpSpPr>
          <p:cNvPr id="11" name="Gruppieren 10"/>
          <p:cNvGrpSpPr/>
          <p:nvPr/>
        </p:nvGrpSpPr>
        <p:grpSpPr>
          <a:xfrm>
            <a:off x="1297271" y="3260360"/>
            <a:ext cx="9597456" cy="3445240"/>
            <a:chOff x="1297271" y="3260360"/>
            <a:chExt cx="9597456" cy="3445240"/>
          </a:xfrm>
        </p:grpSpPr>
        <p:sp>
          <p:nvSpPr>
            <p:cNvPr id="9" name="Rechteck 8"/>
            <p:cNvSpPr/>
            <p:nvPr/>
          </p:nvSpPr>
          <p:spPr>
            <a:xfrm>
              <a:off x="1297271" y="3260360"/>
              <a:ext cx="9597456" cy="917940"/>
            </a:xfrm>
            <a:prstGeom prst="rect">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hteck 9"/>
            <p:cNvSpPr/>
            <p:nvPr/>
          </p:nvSpPr>
          <p:spPr>
            <a:xfrm>
              <a:off x="1297271" y="5181600"/>
              <a:ext cx="9597456" cy="1524000"/>
            </a:xfrm>
            <a:prstGeom prst="rect">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Grafik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37227" y="169206"/>
            <a:ext cx="2857500" cy="2857500"/>
          </a:xfrm>
          <a:prstGeom prst="rect">
            <a:avLst/>
          </a:prstGeom>
        </p:spPr>
      </p:pic>
      <p:pic>
        <p:nvPicPr>
          <p:cNvPr id="3" name="Grafik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59922" y="517250"/>
            <a:ext cx="4461251" cy="2509455"/>
          </a:xfrm>
          <a:prstGeom prst="rect">
            <a:avLst/>
          </a:prstGeom>
        </p:spPr>
      </p:pic>
      <p:grpSp>
        <p:nvGrpSpPr>
          <p:cNvPr id="13" name="Gruppieren 12"/>
          <p:cNvGrpSpPr/>
          <p:nvPr/>
        </p:nvGrpSpPr>
        <p:grpSpPr>
          <a:xfrm>
            <a:off x="8037227" y="169206"/>
            <a:ext cx="2857500" cy="2857498"/>
            <a:chOff x="1297271" y="3260360"/>
            <a:chExt cx="9597456" cy="4005389"/>
          </a:xfrm>
        </p:grpSpPr>
        <p:sp>
          <p:nvSpPr>
            <p:cNvPr id="14" name="Rechteck 13"/>
            <p:cNvSpPr/>
            <p:nvPr/>
          </p:nvSpPr>
          <p:spPr>
            <a:xfrm>
              <a:off x="1297271" y="3260360"/>
              <a:ext cx="9597456" cy="917940"/>
            </a:xfrm>
            <a:prstGeom prst="rect">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hteck 14"/>
            <p:cNvSpPr/>
            <p:nvPr/>
          </p:nvSpPr>
          <p:spPr>
            <a:xfrm>
              <a:off x="1297271" y="5181598"/>
              <a:ext cx="9597456" cy="2084151"/>
            </a:xfrm>
            <a:prstGeom prst="rect">
              <a:avLst/>
            </a:prstGeom>
            <a:solidFill>
              <a:schemeClr val="accent1">
                <a:alpha val="78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686846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Flugplanung</a:t>
            </a:r>
            <a:endParaRPr lang="en-US"/>
          </a:p>
        </p:txBody>
      </p:sp>
      <p:pic>
        <p:nvPicPr>
          <p:cNvPr id="4" name="Inhaltsplatzhalter 3"/>
          <p:cNvPicPr>
            <a:picLocks noGrp="1" noChangeAspect="1"/>
          </p:cNvPicPr>
          <p:nvPr>
            <p:ph sz="half" idx="1"/>
          </p:nvPr>
        </p:nvPicPr>
        <p:blipFill>
          <a:blip r:embed="rId2"/>
          <a:stretch>
            <a:fillRect/>
          </a:stretch>
        </p:blipFill>
        <p:spPr>
          <a:xfrm>
            <a:off x="838200" y="1877804"/>
            <a:ext cx="5181600" cy="4246980"/>
          </a:xfrm>
          <a:prstGeom prst="rect">
            <a:avLst/>
          </a:prstGeom>
        </p:spPr>
      </p:pic>
      <p:sp>
        <p:nvSpPr>
          <p:cNvPr id="5" name="Inhaltsplatzhalter 4"/>
          <p:cNvSpPr>
            <a:spLocks noGrp="1"/>
          </p:cNvSpPr>
          <p:nvPr>
            <p:ph sz="half" idx="2"/>
          </p:nvPr>
        </p:nvSpPr>
        <p:spPr/>
        <p:txBody>
          <a:bodyPr/>
          <a:lstStyle/>
          <a:p>
            <a:r>
              <a:rPr lang="de-DE" smtClean="0"/>
              <a:t>Blickrichtung des Teleskops: Backbord</a:t>
            </a:r>
          </a:p>
          <a:p>
            <a:r>
              <a:rPr lang="de-DE" smtClean="0"/>
              <a:t>Freiheit in Azimuth: </a:t>
            </a:r>
            <a:r>
              <a:rPr lang="de-DE" smtClean="0">
                <a:latin typeface="Times New Roman" panose="02020603050405020304" pitchFamily="18" charset="0"/>
                <a:cs typeface="Times New Roman" panose="02020603050405020304" pitchFamily="18" charset="0"/>
              </a:rPr>
              <a:t>±</a:t>
            </a:r>
            <a:r>
              <a:rPr lang="de-DE" smtClean="0"/>
              <a:t>3°</a:t>
            </a:r>
          </a:p>
          <a:p>
            <a:r>
              <a:rPr lang="de-DE" smtClean="0"/>
              <a:t>Freiheit in Elevation: 20°-60°</a:t>
            </a:r>
          </a:p>
          <a:p>
            <a:endParaRPr lang="en-US"/>
          </a:p>
        </p:txBody>
      </p:sp>
      <p:sp>
        <p:nvSpPr>
          <p:cNvPr id="3" name="Pfeil nach rechts 2"/>
          <p:cNvSpPr/>
          <p:nvPr/>
        </p:nvSpPr>
        <p:spPr>
          <a:xfrm rot="15171685">
            <a:off x="1058238" y="2496621"/>
            <a:ext cx="400692" cy="33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Pfeil nach rechts 6"/>
          <p:cNvSpPr/>
          <p:nvPr/>
        </p:nvSpPr>
        <p:spPr>
          <a:xfrm rot="4076096">
            <a:off x="4301594" y="4218392"/>
            <a:ext cx="400692" cy="339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03467" y="3733607"/>
            <a:ext cx="4235958" cy="3057718"/>
          </a:xfrm>
          <a:prstGeom prst="rect">
            <a:avLst/>
          </a:prstGeom>
        </p:spPr>
      </p:pic>
      <p:sp>
        <p:nvSpPr>
          <p:cNvPr id="9" name="Textfeld 8"/>
          <p:cNvSpPr txBox="1"/>
          <p:nvPr/>
        </p:nvSpPr>
        <p:spPr>
          <a:xfrm>
            <a:off x="10650252" y="5665569"/>
            <a:ext cx="1551707" cy="646331"/>
          </a:xfrm>
          <a:prstGeom prst="rect">
            <a:avLst/>
          </a:prstGeom>
          <a:noFill/>
        </p:spPr>
        <p:txBody>
          <a:bodyPr wrap="none" rtlCol="0">
            <a:spAutoFit/>
          </a:bodyPr>
          <a:lstStyle/>
          <a:p>
            <a:r>
              <a:rPr lang="de-DE" smtClean="0"/>
              <a:t>2018: Flüge in </a:t>
            </a:r>
            <a:br>
              <a:rPr lang="de-DE" smtClean="0"/>
            </a:br>
            <a:r>
              <a:rPr lang="de-DE" smtClean="0"/>
              <a:t>Neuseeland</a:t>
            </a:r>
            <a:endParaRPr lang="en-US"/>
          </a:p>
        </p:txBody>
      </p:sp>
    </p:spTree>
    <p:extLst>
      <p:ext uri="{BB962C8B-B14F-4D97-AF65-F5344CB8AC3E}">
        <p14:creationId xmlns:p14="http://schemas.microsoft.com/office/powerpoint/2010/main" val="3958970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9167E-6 2.59259E-6 L 0.2677 -0.12246 " pathEditMode="relative" rAng="0" ptsTypes="AA">
                                      <p:cBhvr>
                                        <p:cTn id="6" dur="2000" fill="hold"/>
                                        <p:tgtEl>
                                          <p:spTgt spid="3"/>
                                        </p:tgtEl>
                                        <p:attrNameLst>
                                          <p:attrName>ppt_x</p:attrName>
                                          <p:attrName>ppt_y</p:attrName>
                                        </p:attrNameLst>
                                      </p:cBhvr>
                                      <p:rCtr x="13385" y="-613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21000" b="-21000"/>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155803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Flugplanung</a:t>
            </a:r>
            <a:endParaRPr lang="en-US"/>
          </a:p>
        </p:txBody>
      </p:sp>
      <p:sp>
        <p:nvSpPr>
          <p:cNvPr id="5" name="Inhaltsplatzhalter 4"/>
          <p:cNvSpPr>
            <a:spLocks noGrp="1"/>
          </p:cNvSpPr>
          <p:nvPr>
            <p:ph sz="half" idx="2"/>
          </p:nvPr>
        </p:nvSpPr>
        <p:spPr/>
        <p:txBody>
          <a:bodyPr>
            <a:normAutofit lnSpcReduction="10000"/>
          </a:bodyPr>
          <a:lstStyle/>
          <a:p>
            <a:endParaRPr lang="en-US"/>
          </a:p>
        </p:txBody>
      </p:sp>
      <p:sp>
        <p:nvSpPr>
          <p:cNvPr id="6" name="Inhaltsplatzhalter 5"/>
          <p:cNvSpPr>
            <a:spLocks noGrp="1"/>
          </p:cNvSpPr>
          <p:nvPr>
            <p:ph sz="half" idx="1"/>
          </p:nvPr>
        </p:nvSpPr>
        <p:spPr/>
        <p:txBody>
          <a:bodyPr>
            <a:normAutofit lnSpcReduction="10000"/>
          </a:bodyPr>
          <a:lstStyle/>
          <a:p>
            <a:r>
              <a:rPr lang="de-DE" smtClean="0"/>
              <a:t>Geschlossene Flugwege</a:t>
            </a:r>
          </a:p>
          <a:p>
            <a:r>
              <a:rPr lang="de-DE" smtClean="0"/>
              <a:t>Länge der „legs“ richtet sich nach Beobachtungszeit.</a:t>
            </a:r>
          </a:p>
          <a:p>
            <a:r>
              <a:rPr lang="de-DE" smtClean="0"/>
              <a:t>Nicht in Richtung Sonne</a:t>
            </a:r>
            <a:br>
              <a:rPr lang="de-DE" smtClean="0"/>
            </a:br>
            <a:r>
              <a:rPr lang="de-DE" smtClean="0"/>
              <a:t>beobachten</a:t>
            </a:r>
          </a:p>
          <a:p>
            <a:r>
              <a:rPr lang="de-DE" smtClean="0"/>
              <a:t>Wissenschaftliche Qualität</a:t>
            </a:r>
            <a:br>
              <a:rPr lang="de-DE" smtClean="0"/>
            </a:br>
            <a:r>
              <a:rPr lang="de-DE" smtClean="0"/>
              <a:t>der Anträge</a:t>
            </a:r>
          </a:p>
          <a:p>
            <a:r>
              <a:rPr lang="de-DE" smtClean="0"/>
              <a:t>Politische Regeln</a:t>
            </a:r>
          </a:p>
          <a:p>
            <a:r>
              <a:rPr lang="de-DE" smtClean="0"/>
              <a:t>Luftverkehrsregeln</a:t>
            </a:r>
          </a:p>
          <a:p>
            <a:r>
              <a:rPr lang="de-DE" smtClean="0"/>
              <a:t>Hemisphäre/Saison</a:t>
            </a:r>
            <a:endParaRPr lang="en-US"/>
          </a:p>
        </p:txBody>
      </p:sp>
      <p:pic>
        <p:nvPicPr>
          <p:cNvPr id="10" name="Grafik 9"/>
          <p:cNvPicPr>
            <a:picLocks noChangeAspect="1"/>
          </p:cNvPicPr>
          <p:nvPr/>
        </p:nvPicPr>
        <p:blipFill>
          <a:blip r:embed="rId2"/>
          <a:stretch>
            <a:fillRect/>
          </a:stretch>
        </p:blipFill>
        <p:spPr>
          <a:xfrm>
            <a:off x="5457051" y="0"/>
            <a:ext cx="6734949" cy="6858000"/>
          </a:xfrm>
          <a:prstGeom prst="rect">
            <a:avLst/>
          </a:prstGeom>
        </p:spPr>
      </p:pic>
    </p:spTree>
    <p:extLst>
      <p:ext uri="{BB962C8B-B14F-4D97-AF65-F5344CB8AC3E}">
        <p14:creationId xmlns:p14="http://schemas.microsoft.com/office/powerpoint/2010/main" val="15631729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Das Teleskop muss noch in das Flugzeug</a:t>
            </a:r>
            <a:endParaRPr lang="en-US"/>
          </a:p>
        </p:txBody>
      </p:sp>
      <p:pic>
        <p:nvPicPr>
          <p:cNvPr id="6" name="Inhaltsplatzhalter 5"/>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436652" y="1757033"/>
            <a:ext cx="5984696" cy="4488522"/>
          </a:xfrm>
        </p:spPr>
      </p:pic>
      <p:pic>
        <p:nvPicPr>
          <p:cNvPr id="5" name="Inhaltsplatzhalter 4"/>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913704" y="1757032"/>
            <a:ext cx="3848908" cy="4488523"/>
          </a:xfrm>
        </p:spPr>
      </p:pic>
      <p:sp>
        <p:nvSpPr>
          <p:cNvPr id="7" name="Textfeld 6"/>
          <p:cNvSpPr txBox="1"/>
          <p:nvPr/>
        </p:nvSpPr>
        <p:spPr>
          <a:xfrm>
            <a:off x="8135611" y="6176963"/>
            <a:ext cx="3218189" cy="369332"/>
          </a:xfrm>
          <a:prstGeom prst="rect">
            <a:avLst/>
          </a:prstGeom>
          <a:noFill/>
        </p:spPr>
        <p:txBody>
          <a:bodyPr wrap="none" rtlCol="0">
            <a:spAutoFit/>
          </a:bodyPr>
          <a:lstStyle/>
          <a:p>
            <a:r>
              <a:rPr lang="en-US" smtClean="0"/>
              <a:t>Quelle: Deutsches SOFIA Institut</a:t>
            </a:r>
            <a:endParaRPr lang="en-US"/>
          </a:p>
        </p:txBody>
      </p:sp>
    </p:spTree>
    <p:extLst>
      <p:ext uri="{BB962C8B-B14F-4D97-AF65-F5344CB8AC3E}">
        <p14:creationId xmlns:p14="http://schemas.microsoft.com/office/powerpoint/2010/main" val="22247363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Das Problem mit der Tür</a:t>
            </a:r>
            <a:endParaRPr lang="en-US"/>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2000525"/>
            <a:ext cx="5181600" cy="4001538"/>
          </a:xfrm>
        </p:spPr>
      </p:pic>
      <p:sp>
        <p:nvSpPr>
          <p:cNvPr id="6" name="Rechteck 5"/>
          <p:cNvSpPr/>
          <p:nvPr/>
        </p:nvSpPr>
        <p:spPr>
          <a:xfrm>
            <a:off x="838199" y="6002063"/>
            <a:ext cx="4319427" cy="369332"/>
          </a:xfrm>
          <a:prstGeom prst="rect">
            <a:avLst/>
          </a:prstGeom>
        </p:spPr>
        <p:txBody>
          <a:bodyPr wrap="square">
            <a:spAutoFit/>
          </a:bodyPr>
          <a:lstStyle/>
          <a:p>
            <a:r>
              <a:rPr lang="en-US" smtClean="0"/>
              <a:t>Quelle:</a:t>
            </a:r>
            <a:r>
              <a:rPr lang="en-US"/>
              <a:t> </a:t>
            </a:r>
            <a:r>
              <a:rPr lang="en-US" smtClean="0"/>
              <a:t>NASA/SOFIA/USRA/ASP/L</a:t>
            </a:r>
            <a:r>
              <a:rPr lang="en-US"/>
              <a:t>. </a:t>
            </a:r>
            <a:r>
              <a:rPr lang="en-US" smtClean="0"/>
              <a:t>Proudfit</a:t>
            </a:r>
            <a:endParaRPr lang="en-US"/>
          </a:p>
        </p:txBody>
      </p:sp>
      <p:sp>
        <p:nvSpPr>
          <p:cNvPr id="7" name="Pfeil nach links und rechts 6"/>
          <p:cNvSpPr/>
          <p:nvPr/>
        </p:nvSpPr>
        <p:spPr>
          <a:xfrm>
            <a:off x="1487610" y="5137078"/>
            <a:ext cx="1541124" cy="3698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t>4,4 m</a:t>
            </a:r>
            <a:endParaRPr lang="en-US"/>
          </a:p>
        </p:txBody>
      </p:sp>
      <p:sp>
        <p:nvSpPr>
          <p:cNvPr id="8" name="Pfeil nach links und rechts 7"/>
          <p:cNvSpPr/>
          <p:nvPr/>
        </p:nvSpPr>
        <p:spPr>
          <a:xfrm rot="5400000">
            <a:off x="400690" y="4028446"/>
            <a:ext cx="1541124" cy="36986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mtClean="0"/>
              <a:t>5,7 m</a:t>
            </a:r>
            <a:endParaRPr lang="en-US"/>
          </a:p>
        </p:txBody>
      </p:sp>
      <p:sp>
        <p:nvSpPr>
          <p:cNvPr id="11" name="Inhaltsplatzhalter 10"/>
          <p:cNvSpPr>
            <a:spLocks noGrp="1"/>
          </p:cNvSpPr>
          <p:nvPr>
            <p:ph sz="half" idx="2"/>
          </p:nvPr>
        </p:nvSpPr>
        <p:spPr/>
        <p:txBody>
          <a:bodyPr/>
          <a:lstStyle/>
          <a:p>
            <a:r>
              <a:rPr lang="de-DE" smtClean="0"/>
              <a:t>Spiegel extrem empfindlich</a:t>
            </a:r>
          </a:p>
          <a:p>
            <a:r>
              <a:rPr lang="de-DE" smtClean="0"/>
              <a:t>Tür muss Dicht schließen</a:t>
            </a:r>
          </a:p>
          <a:p>
            <a:pPr lvl="1"/>
            <a:r>
              <a:rPr lang="de-DE" smtClean="0"/>
              <a:t>Problem: Flugzeugrumpf dehnt sich im Flug (Überdruck!)</a:t>
            </a:r>
          </a:p>
          <a:p>
            <a:r>
              <a:rPr lang="de-DE" smtClean="0"/>
              <a:t>Tür muss garantiert schließen</a:t>
            </a:r>
          </a:p>
          <a:p>
            <a:pPr lvl="1"/>
            <a:r>
              <a:rPr lang="de-DE" smtClean="0"/>
              <a:t>Landung mit offener Tür absolut keine Option</a:t>
            </a:r>
          </a:p>
          <a:p>
            <a:pPr lvl="1"/>
            <a:r>
              <a:rPr lang="de-DE" smtClean="0"/>
              <a:t>Problem: Eisbildung im Flug</a:t>
            </a:r>
          </a:p>
          <a:p>
            <a:r>
              <a:rPr lang="de-DE" smtClean="0"/>
              <a:t>Reduzierung von Streulicht</a:t>
            </a:r>
          </a:p>
        </p:txBody>
      </p:sp>
    </p:spTree>
    <p:extLst>
      <p:ext uri="{BB962C8B-B14F-4D97-AF65-F5344CB8AC3E}">
        <p14:creationId xmlns:p14="http://schemas.microsoft.com/office/powerpoint/2010/main" val="37492317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p:cNvPicPr>
            <a:picLocks noChangeAspect="1"/>
          </p:cNvPicPr>
          <p:nvPr/>
        </p:nvPicPr>
        <p:blipFill>
          <a:blip r:embed="rId2"/>
          <a:stretch>
            <a:fillRect/>
          </a:stretch>
        </p:blipFill>
        <p:spPr>
          <a:xfrm>
            <a:off x="1444375" y="0"/>
            <a:ext cx="9150849" cy="6851450"/>
          </a:xfrm>
          <a:prstGeom prst="rect">
            <a:avLst/>
          </a:prstGeom>
        </p:spPr>
      </p:pic>
      <p:sp>
        <p:nvSpPr>
          <p:cNvPr id="4" name="Inhaltsplatzhalter 3"/>
          <p:cNvSpPr>
            <a:spLocks noGrp="1"/>
          </p:cNvSpPr>
          <p:nvPr>
            <p:ph sz="half" idx="1"/>
          </p:nvPr>
        </p:nvSpPr>
        <p:spPr/>
        <p:txBody>
          <a:bodyPr/>
          <a:lstStyle/>
          <a:p>
            <a:endParaRPr lang="en-US"/>
          </a:p>
        </p:txBody>
      </p:sp>
      <p:sp>
        <p:nvSpPr>
          <p:cNvPr id="11" name="Inhaltsplatzhalter 10"/>
          <p:cNvSpPr>
            <a:spLocks noGrp="1"/>
          </p:cNvSpPr>
          <p:nvPr>
            <p:ph sz="half" idx="2"/>
          </p:nvPr>
        </p:nvSpPr>
        <p:spPr/>
        <p:txBody>
          <a:bodyPr/>
          <a:lstStyle/>
          <a:p>
            <a:endParaRPr lang="en-US"/>
          </a:p>
        </p:txBody>
      </p:sp>
      <p:sp>
        <p:nvSpPr>
          <p:cNvPr id="12" name="Titel 11"/>
          <p:cNvSpPr>
            <a:spLocks noGrp="1"/>
          </p:cNvSpPr>
          <p:nvPr>
            <p:ph type="title"/>
          </p:nvPr>
        </p:nvSpPr>
        <p:spPr/>
        <p:txBody>
          <a:bodyPr/>
          <a:lstStyle/>
          <a:p>
            <a:endParaRPr lang="en-US"/>
          </a:p>
        </p:txBody>
      </p:sp>
      <p:sp>
        <p:nvSpPr>
          <p:cNvPr id="6" name="Rechteck 5"/>
          <p:cNvSpPr/>
          <p:nvPr/>
        </p:nvSpPr>
        <p:spPr>
          <a:xfrm>
            <a:off x="1700372" y="6364921"/>
            <a:ext cx="4319427" cy="369332"/>
          </a:xfrm>
          <a:prstGeom prst="rect">
            <a:avLst/>
          </a:prstGeom>
        </p:spPr>
        <p:txBody>
          <a:bodyPr wrap="square">
            <a:spAutoFit/>
          </a:bodyPr>
          <a:lstStyle/>
          <a:p>
            <a:r>
              <a:rPr lang="en-US" smtClean="0"/>
              <a:t>Quelle:</a:t>
            </a:r>
            <a:r>
              <a:rPr lang="en-US"/>
              <a:t> </a:t>
            </a:r>
            <a:r>
              <a:rPr lang="en-US" smtClean="0"/>
              <a:t>P. Waddell,  SOFIA Science Center</a:t>
            </a:r>
            <a:endParaRPr lang="en-US"/>
          </a:p>
        </p:txBody>
      </p:sp>
    </p:spTree>
    <p:extLst>
      <p:ext uri="{BB962C8B-B14F-4D97-AF65-F5344CB8AC3E}">
        <p14:creationId xmlns:p14="http://schemas.microsoft.com/office/powerpoint/2010/main" val="219543249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p:cNvSpPr>
            <a:spLocks noGrp="1"/>
          </p:cNvSpPr>
          <p:nvPr>
            <p:ph sz="half" idx="1"/>
          </p:nvPr>
        </p:nvSpPr>
        <p:spPr>
          <a:xfrm>
            <a:off x="2125980" y="476885"/>
            <a:ext cx="1348740" cy="4351338"/>
          </a:xfrm>
        </p:spPr>
        <p:txBody>
          <a:bodyPr>
            <a:normAutofit/>
          </a:bodyPr>
          <a:lstStyle/>
          <a:p>
            <a:pPr marL="0" indent="0" algn="ctr">
              <a:buNone/>
            </a:pPr>
            <a:r>
              <a:rPr lang="de-DE" sz="3600" b="1" smtClean="0"/>
              <a:t>S</a:t>
            </a:r>
          </a:p>
          <a:p>
            <a:pPr marL="0" indent="0" algn="ctr">
              <a:buNone/>
            </a:pPr>
            <a:r>
              <a:rPr lang="de-DE" sz="3600" b="1" smtClean="0"/>
              <a:t>O</a:t>
            </a:r>
          </a:p>
          <a:p>
            <a:pPr marL="0" indent="0" algn="ctr">
              <a:buNone/>
            </a:pPr>
            <a:r>
              <a:rPr lang="de-DE" sz="3600" b="1" smtClean="0"/>
              <a:t>F</a:t>
            </a:r>
          </a:p>
          <a:p>
            <a:pPr marL="0" indent="0" algn="ctr">
              <a:buNone/>
            </a:pPr>
            <a:r>
              <a:rPr lang="de-DE" sz="3600" b="1" smtClean="0"/>
              <a:t>I</a:t>
            </a:r>
          </a:p>
          <a:p>
            <a:pPr marL="0" indent="0" algn="ctr">
              <a:buNone/>
            </a:pPr>
            <a:r>
              <a:rPr lang="de-DE" sz="3600" b="1" smtClean="0"/>
              <a:t>A</a:t>
            </a:r>
            <a:endParaRPr lang="en-US" sz="3600"/>
          </a:p>
        </p:txBody>
      </p:sp>
      <p:sp>
        <p:nvSpPr>
          <p:cNvPr id="10" name="Inhaltsplatzhalter 9"/>
          <p:cNvSpPr>
            <a:spLocks noGrp="1"/>
          </p:cNvSpPr>
          <p:nvPr>
            <p:ph sz="half" idx="2"/>
          </p:nvPr>
        </p:nvSpPr>
        <p:spPr>
          <a:xfrm>
            <a:off x="4251960" y="476885"/>
            <a:ext cx="7101840" cy="4351338"/>
          </a:xfrm>
        </p:spPr>
        <p:txBody>
          <a:bodyPr>
            <a:normAutofit/>
          </a:bodyPr>
          <a:lstStyle/>
          <a:p>
            <a:pPr marL="0" indent="0">
              <a:buNone/>
            </a:pPr>
            <a:r>
              <a:rPr lang="de-DE" sz="3600" smtClean="0"/>
              <a:t>Stratosphären-</a:t>
            </a:r>
          </a:p>
          <a:p>
            <a:pPr marL="0" indent="0">
              <a:buNone/>
            </a:pPr>
            <a:r>
              <a:rPr lang="de-DE" sz="3600" smtClean="0"/>
              <a:t>Observatorium</a:t>
            </a:r>
          </a:p>
          <a:p>
            <a:pPr marL="0" indent="0">
              <a:buNone/>
            </a:pPr>
            <a:r>
              <a:rPr lang="de-DE" sz="3600" smtClean="0"/>
              <a:t>für</a:t>
            </a:r>
          </a:p>
          <a:p>
            <a:pPr marL="0" indent="0">
              <a:buNone/>
            </a:pPr>
            <a:r>
              <a:rPr lang="de-DE" sz="3600" b="1" smtClean="0">
                <a:solidFill>
                  <a:srgbClr val="FF0000"/>
                </a:solidFill>
              </a:rPr>
              <a:t>INFRAROT</a:t>
            </a:r>
          </a:p>
          <a:p>
            <a:pPr marL="0" indent="0">
              <a:buNone/>
            </a:pPr>
            <a:r>
              <a:rPr lang="de-DE" sz="3600" b="1" smtClean="0">
                <a:solidFill>
                  <a:srgbClr val="FF0000"/>
                </a:solidFill>
              </a:rPr>
              <a:t>ASTRONOMIE</a:t>
            </a:r>
            <a:endParaRPr lang="en-US" sz="3600" b="1">
              <a:solidFill>
                <a:srgbClr val="FF0000"/>
              </a:solidFill>
            </a:endParaRPr>
          </a:p>
        </p:txBody>
      </p:sp>
    </p:spTree>
    <p:extLst>
      <p:ext uri="{BB962C8B-B14F-4D97-AF65-F5344CB8AC3E}">
        <p14:creationId xmlns:p14="http://schemas.microsoft.com/office/powerpoint/2010/main" val="85519043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Infrarot</a:t>
            </a:r>
            <a:r>
              <a:rPr lang="en-US" smtClean="0"/>
              <a:t> </a:t>
            </a:r>
            <a:r>
              <a:rPr lang="en-US" dirty="0" smtClean="0"/>
              <a:t>?</a:t>
            </a:r>
            <a:endParaRPr lang="en-US" dirty="0"/>
          </a:p>
        </p:txBody>
      </p:sp>
      <p:sp>
        <p:nvSpPr>
          <p:cNvPr id="4" name="Inhaltsplatzhalter 3"/>
          <p:cNvSpPr>
            <a:spLocks noGrp="1"/>
          </p:cNvSpPr>
          <p:nvPr>
            <p:ph idx="1"/>
          </p:nvPr>
        </p:nvSpPr>
        <p:spPr>
          <a:xfrm>
            <a:off x="2024034" y="1643051"/>
            <a:ext cx="8229600" cy="4525963"/>
          </a:xfrm>
        </p:spPr>
        <p:txBody>
          <a:bodyPr/>
          <a:lstStyle/>
          <a:p>
            <a:endParaRPr lang="en-US" dirty="0" smtClean="0">
              <a:solidFill>
                <a:srgbClr val="000000"/>
              </a:solidFill>
            </a:endParaRPr>
          </a:p>
          <a:p>
            <a:r>
              <a:rPr lang="de-DE" dirty="0" smtClean="0">
                <a:solidFill>
                  <a:srgbClr val="000000"/>
                </a:solidFill>
              </a:rPr>
              <a:t>Eine Eigenschafte dieser Wellen ist ihre Wellenlänge, bzw. ihre Frequenz.</a:t>
            </a:r>
          </a:p>
          <a:p>
            <a:pPr>
              <a:buNone/>
            </a:pPr>
            <a:endParaRPr lang="en-US" dirty="0" smtClean="0">
              <a:solidFill>
                <a:srgbClr val="000000"/>
              </a:solidFill>
            </a:endParaRPr>
          </a:p>
          <a:p>
            <a:pPr>
              <a:buNone/>
            </a:pPr>
            <a:endParaRPr lang="en-US" dirty="0" smtClean="0">
              <a:solidFill>
                <a:srgbClr val="000000"/>
              </a:solidFill>
            </a:endParaRPr>
          </a:p>
        </p:txBody>
      </p:sp>
      <p:pic>
        <p:nvPicPr>
          <p:cNvPr id="7" name="Grafik 6" descr="wave-short.gif"/>
          <p:cNvPicPr>
            <a:picLocks noChangeAspect="1"/>
          </p:cNvPicPr>
          <p:nvPr/>
        </p:nvPicPr>
        <p:blipFill>
          <a:blip r:embed="rId2"/>
          <a:stretch>
            <a:fillRect/>
          </a:stretch>
        </p:blipFill>
        <p:spPr>
          <a:xfrm>
            <a:off x="3095604" y="3634626"/>
            <a:ext cx="2000264" cy="1625786"/>
          </a:xfrm>
          <a:prstGeom prst="rect">
            <a:avLst/>
          </a:prstGeom>
        </p:spPr>
      </p:pic>
      <p:pic>
        <p:nvPicPr>
          <p:cNvPr id="8" name="Grafik 7" descr="wave-long2.gif"/>
          <p:cNvPicPr>
            <a:picLocks noChangeAspect="1"/>
          </p:cNvPicPr>
          <p:nvPr/>
        </p:nvPicPr>
        <p:blipFill>
          <a:blip r:embed="rId3"/>
          <a:stretch>
            <a:fillRect/>
          </a:stretch>
        </p:blipFill>
        <p:spPr>
          <a:xfrm>
            <a:off x="6453190" y="3643314"/>
            <a:ext cx="2000264" cy="1604108"/>
          </a:xfrm>
          <a:prstGeom prst="rect">
            <a:avLst/>
          </a:prstGeom>
        </p:spPr>
      </p:pic>
      <p:sp>
        <p:nvSpPr>
          <p:cNvPr id="6" name="Textfeld 5"/>
          <p:cNvSpPr txBox="1"/>
          <p:nvPr/>
        </p:nvSpPr>
        <p:spPr>
          <a:xfrm>
            <a:off x="3182135" y="5429264"/>
            <a:ext cx="1905393" cy="923330"/>
          </a:xfrm>
          <a:prstGeom prst="rect">
            <a:avLst/>
          </a:prstGeom>
          <a:noFill/>
        </p:spPr>
        <p:txBody>
          <a:bodyPr wrap="none" rtlCol="0">
            <a:spAutoFit/>
          </a:bodyPr>
          <a:lstStyle/>
          <a:p>
            <a:pPr algn="ctr"/>
            <a:r>
              <a:rPr lang="de-DE">
                <a:solidFill>
                  <a:srgbClr val="000000"/>
                </a:solidFill>
              </a:rPr>
              <a:t>kurze Wellenlänge</a:t>
            </a:r>
          </a:p>
          <a:p>
            <a:pPr algn="ctr"/>
            <a:r>
              <a:rPr lang="de-DE">
                <a:solidFill>
                  <a:srgbClr val="000000"/>
                </a:solidFill>
              </a:rPr>
              <a:t>=</a:t>
            </a:r>
          </a:p>
          <a:p>
            <a:pPr algn="ctr"/>
            <a:r>
              <a:rPr lang="de-DE">
                <a:solidFill>
                  <a:srgbClr val="000000"/>
                </a:solidFill>
              </a:rPr>
              <a:t>hohe Frequenz</a:t>
            </a:r>
          </a:p>
        </p:txBody>
      </p:sp>
      <p:sp>
        <p:nvSpPr>
          <p:cNvPr id="9" name="Textfeld 8"/>
          <p:cNvSpPr txBox="1"/>
          <p:nvPr/>
        </p:nvSpPr>
        <p:spPr>
          <a:xfrm>
            <a:off x="6538214" y="5500702"/>
            <a:ext cx="1908407" cy="923330"/>
          </a:xfrm>
          <a:prstGeom prst="rect">
            <a:avLst/>
          </a:prstGeom>
          <a:noFill/>
        </p:spPr>
        <p:txBody>
          <a:bodyPr wrap="none" rtlCol="0">
            <a:spAutoFit/>
          </a:bodyPr>
          <a:lstStyle/>
          <a:p>
            <a:pPr algn="ctr"/>
            <a:r>
              <a:rPr lang="de-DE" dirty="0">
                <a:solidFill>
                  <a:srgbClr val="000000"/>
                </a:solidFill>
              </a:rPr>
              <a:t>lange Wellenlänge</a:t>
            </a:r>
          </a:p>
          <a:p>
            <a:pPr algn="ctr"/>
            <a:r>
              <a:rPr lang="de-DE" dirty="0">
                <a:solidFill>
                  <a:srgbClr val="000000"/>
                </a:solidFill>
              </a:rPr>
              <a:t>=</a:t>
            </a:r>
          </a:p>
          <a:p>
            <a:pPr algn="ctr"/>
            <a:r>
              <a:rPr lang="de-DE" dirty="0">
                <a:solidFill>
                  <a:srgbClr val="000000"/>
                </a:solidFill>
              </a:rPr>
              <a:t>niedrige Frequenz</a:t>
            </a:r>
          </a:p>
        </p:txBody>
      </p:sp>
    </p:spTree>
    <p:extLst>
      <p:ext uri="{BB962C8B-B14F-4D97-AF65-F5344CB8AC3E}">
        <p14:creationId xmlns:p14="http://schemas.microsoft.com/office/powerpoint/2010/main" val="387796812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Infrarot</a:t>
            </a:r>
            <a:r>
              <a:rPr lang="de-DE" b="1" smtClean="0">
                <a:solidFill>
                  <a:srgbClr val="C00000"/>
                </a:solidFill>
                <a:latin typeface="Calibri" panose="020F0502020204030204" pitchFamily="34" charset="0"/>
              </a:rPr>
              <a:t> </a:t>
            </a:r>
            <a:r>
              <a:rPr lang="de-DE" b="1" dirty="0" smtClean="0">
                <a:solidFill>
                  <a:srgbClr val="C00000"/>
                </a:solidFill>
                <a:latin typeface="Calibri" panose="020F0502020204030204" pitchFamily="34" charset="0"/>
              </a:rPr>
              <a:t>?</a:t>
            </a:r>
            <a:endParaRPr lang="de-DE" b="1" dirty="0">
              <a:solidFill>
                <a:srgbClr val="C00000"/>
              </a:solidFill>
              <a:latin typeface="Calibri" panose="020F0502020204030204" pitchFamily="34" charset="0"/>
            </a:endParaRPr>
          </a:p>
        </p:txBody>
      </p:sp>
      <p:pic>
        <p:nvPicPr>
          <p:cNvPr id="72706" name="Picture 2" descr="http://farbe.wisotop.de/illustration/2008/Kapitel01/Spektrum.jpg"/>
          <p:cNvPicPr>
            <a:picLocks noGrp="1" noChangeAspect="1" noChangeArrowheads="1"/>
          </p:cNvPicPr>
          <p:nvPr>
            <p:ph idx="1"/>
          </p:nvPr>
        </p:nvPicPr>
        <p:blipFill>
          <a:blip r:embed="rId2"/>
          <a:srcRect/>
          <a:stretch>
            <a:fillRect/>
          </a:stretch>
        </p:blipFill>
        <p:spPr bwMode="auto">
          <a:xfrm>
            <a:off x="447630" y="1336458"/>
            <a:ext cx="11296740" cy="5438714"/>
          </a:xfrm>
          <a:prstGeom prst="rect">
            <a:avLst/>
          </a:prstGeom>
          <a:noFill/>
        </p:spPr>
      </p:pic>
      <p:sp>
        <p:nvSpPr>
          <p:cNvPr id="7" name="Textfeld 6"/>
          <p:cNvSpPr txBox="1"/>
          <p:nvPr/>
        </p:nvSpPr>
        <p:spPr>
          <a:xfrm>
            <a:off x="10886578" y="4635500"/>
            <a:ext cx="845092" cy="202842"/>
          </a:xfrm>
          <a:prstGeom prst="rect">
            <a:avLst/>
          </a:prstGeom>
          <a:solidFill>
            <a:srgbClr val="000000"/>
          </a:solidFill>
        </p:spPr>
        <p:txBody>
          <a:bodyPr wrap="square" tIns="18000" bIns="0" rtlCol="0">
            <a:spAutoFit/>
          </a:bodyPr>
          <a:lstStyle/>
          <a:p>
            <a:r>
              <a:rPr lang="de-DE" sz="1200" b="1"/>
              <a:t>1 mm</a:t>
            </a:r>
          </a:p>
        </p:txBody>
      </p:sp>
      <p:sp>
        <p:nvSpPr>
          <p:cNvPr id="9" name="Rechteck 8"/>
          <p:cNvSpPr/>
          <p:nvPr/>
        </p:nvSpPr>
        <p:spPr>
          <a:xfrm>
            <a:off x="9360354" y="3864299"/>
            <a:ext cx="1396546" cy="70770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0800000" scaled="1"/>
            <a:tileRect/>
          </a:gradFill>
          <a:ln w="508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b="1">
                <a:solidFill>
                  <a:srgbClr val="000000"/>
                </a:solidFill>
              </a:rPr>
              <a:t>submm</a:t>
            </a:r>
          </a:p>
        </p:txBody>
      </p:sp>
    </p:spTree>
    <p:extLst>
      <p:ext uri="{BB962C8B-B14F-4D97-AF65-F5344CB8AC3E}">
        <p14:creationId xmlns:p14="http://schemas.microsoft.com/office/powerpoint/2010/main" val="25531923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37" y="2044700"/>
            <a:ext cx="12174362" cy="4445000"/>
          </a:xfrm>
          <a:prstGeom prst="rect">
            <a:avLst/>
          </a:prstGeom>
        </p:spPr>
      </p:pic>
      <p:sp>
        <p:nvSpPr>
          <p:cNvPr id="5" name="Textfeld 4"/>
          <p:cNvSpPr txBox="1"/>
          <p:nvPr/>
        </p:nvSpPr>
        <p:spPr>
          <a:xfrm>
            <a:off x="7457562" y="6488668"/>
            <a:ext cx="4734438" cy="369332"/>
          </a:xfrm>
          <a:prstGeom prst="rect">
            <a:avLst/>
          </a:prstGeom>
          <a:noFill/>
        </p:spPr>
        <p:txBody>
          <a:bodyPr wrap="none" rtlCol="0">
            <a:spAutoFit/>
          </a:bodyPr>
          <a:lstStyle/>
          <a:p>
            <a:r>
              <a:rPr lang="en-US" smtClean="0">
                <a:effectLst/>
              </a:rPr>
              <a:t>Courtesy of Dr. A. Dominic Fortes, Earth Sciences</a:t>
            </a:r>
            <a:endParaRPr lang="en-US"/>
          </a:p>
        </p:txBody>
      </p:sp>
      <p:sp>
        <p:nvSpPr>
          <p:cNvPr id="6" name="Titel 1"/>
          <p:cNvSpPr txBox="1">
            <a:spLocks/>
          </p:cNvSpPr>
          <p:nvPr/>
        </p:nvSpPr>
        <p:spPr>
          <a:xfrm>
            <a:off x="838200" y="36512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a:t>Infrarot</a:t>
            </a:r>
            <a:r>
              <a:rPr lang="de-DE" b="1" smtClean="0"/>
              <a:t> </a:t>
            </a:r>
            <a:r>
              <a:rPr lang="de-DE" smtClean="0"/>
              <a:t>?</a:t>
            </a:r>
            <a:endParaRPr lang="de-DE" dirty="0"/>
          </a:p>
        </p:txBody>
      </p:sp>
    </p:spTree>
    <p:extLst>
      <p:ext uri="{BB962C8B-B14F-4D97-AF65-F5344CB8AC3E}">
        <p14:creationId xmlns:p14="http://schemas.microsoft.com/office/powerpoint/2010/main" val="17288995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Stratosphären-Observatorium?</a:t>
            </a:r>
            <a:endParaRPr lang="en-US"/>
          </a:p>
        </p:txBody>
      </p:sp>
      <p:sp>
        <p:nvSpPr>
          <p:cNvPr id="4" name="Inhaltsplatzhalter 3"/>
          <p:cNvSpPr>
            <a:spLocks noGrp="1"/>
          </p:cNvSpPr>
          <p:nvPr>
            <p:ph sz="half" idx="1"/>
          </p:nvPr>
        </p:nvSpPr>
        <p:spPr/>
        <p:txBody>
          <a:bodyPr/>
          <a:lstStyle/>
          <a:p>
            <a:r>
              <a:rPr lang="de-DE" smtClean="0"/>
              <a:t>Atmosphäre ist nicht gleich durchsichtig bei allen Wellenlängen</a:t>
            </a:r>
          </a:p>
          <a:p>
            <a:r>
              <a:rPr lang="de-DE" smtClean="0"/>
              <a:t>Hauptgrund Absorption </a:t>
            </a:r>
            <a:br>
              <a:rPr lang="de-DE" smtClean="0"/>
            </a:br>
            <a:r>
              <a:rPr lang="de-DE" smtClean="0"/>
              <a:t>durch atmosphärischen:</a:t>
            </a:r>
          </a:p>
          <a:p>
            <a:pPr lvl="1"/>
            <a:r>
              <a:rPr lang="de-DE" smtClean="0"/>
              <a:t>Wasserdampf</a:t>
            </a:r>
          </a:p>
          <a:p>
            <a:pPr lvl="1"/>
            <a:r>
              <a:rPr lang="de-DE" smtClean="0"/>
              <a:t>Ozon, O</a:t>
            </a:r>
            <a:r>
              <a:rPr lang="de-DE" baseline="-25000" smtClean="0"/>
              <a:t>2</a:t>
            </a:r>
          </a:p>
          <a:p>
            <a:pPr lvl="1"/>
            <a:r>
              <a:rPr lang="de-DE" smtClean="0"/>
              <a:t>CO</a:t>
            </a:r>
            <a:r>
              <a:rPr lang="de-DE" baseline="-25000" smtClean="0"/>
              <a:t>2</a:t>
            </a:r>
            <a:r>
              <a:rPr lang="de-DE" smtClean="0"/>
              <a:t>, CH</a:t>
            </a:r>
            <a:r>
              <a:rPr lang="de-DE" baseline="-25000" smtClean="0"/>
              <a:t>4</a:t>
            </a:r>
            <a:r>
              <a:rPr lang="de-DE" smtClean="0"/>
              <a:t>, Stickoxide</a:t>
            </a:r>
          </a:p>
          <a:p>
            <a:r>
              <a:rPr lang="de-DE" smtClean="0"/>
              <a:t>Konzentration nimmt mit </a:t>
            </a:r>
            <a:br>
              <a:rPr lang="de-DE" smtClean="0"/>
            </a:br>
            <a:r>
              <a:rPr lang="de-DE" smtClean="0"/>
              <a:t>der Höhe ab</a:t>
            </a:r>
          </a:p>
          <a:p>
            <a:pPr lvl="1"/>
            <a:endParaRPr lang="en-US"/>
          </a:p>
        </p:txBody>
      </p:sp>
      <p:pic>
        <p:nvPicPr>
          <p:cNvPr id="6" name="Inhaltsplatzhalter 5"/>
          <p:cNvPicPr>
            <a:picLocks noGrp="1" noChangeAspect="1"/>
          </p:cNvPicPr>
          <p:nvPr>
            <p:ph sz="half" idx="2"/>
          </p:nvPr>
        </p:nvPicPr>
        <p:blipFill>
          <a:blip r:embed="rId2"/>
          <a:stretch>
            <a:fillRect/>
          </a:stretch>
        </p:blipFill>
        <p:spPr>
          <a:xfrm>
            <a:off x="5159405" y="1690688"/>
            <a:ext cx="7032595" cy="4351338"/>
          </a:xfrm>
          <a:prstGeom prst="rect">
            <a:avLst/>
          </a:prstGeom>
        </p:spPr>
      </p:pic>
      <p:sp>
        <p:nvSpPr>
          <p:cNvPr id="7" name="Textfeld 6"/>
          <p:cNvSpPr txBox="1"/>
          <p:nvPr/>
        </p:nvSpPr>
        <p:spPr>
          <a:xfrm>
            <a:off x="9044248" y="1204159"/>
            <a:ext cx="2541017" cy="369332"/>
          </a:xfrm>
          <a:prstGeom prst="rect">
            <a:avLst/>
          </a:prstGeom>
          <a:noFill/>
        </p:spPr>
        <p:txBody>
          <a:bodyPr wrap="none" rtlCol="0">
            <a:spAutoFit/>
          </a:bodyPr>
          <a:lstStyle/>
          <a:p>
            <a:r>
              <a:rPr lang="de-DE" smtClean="0"/>
              <a:t>schwarz = undurchsichtig</a:t>
            </a:r>
            <a:endParaRPr lang="en-US"/>
          </a:p>
        </p:txBody>
      </p:sp>
      <p:grpSp>
        <p:nvGrpSpPr>
          <p:cNvPr id="11" name="Gruppieren 10"/>
          <p:cNvGrpSpPr/>
          <p:nvPr/>
        </p:nvGrpSpPr>
        <p:grpSpPr>
          <a:xfrm>
            <a:off x="5875704" y="1936750"/>
            <a:ext cx="491844" cy="3632199"/>
            <a:chOff x="5875704" y="1936750"/>
            <a:chExt cx="491844" cy="3632199"/>
          </a:xfrm>
        </p:grpSpPr>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875704" y="1936750"/>
              <a:ext cx="491844" cy="1488093"/>
            </a:xfrm>
            <a:prstGeom prst="rect">
              <a:avLst/>
            </a:prstGeom>
          </p:spPr>
        </p:pic>
        <p:pic>
          <p:nvPicPr>
            <p:cNvPr id="10" name="Grafi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875704" y="4065758"/>
              <a:ext cx="491844" cy="1503191"/>
            </a:xfrm>
            <a:prstGeom prst="rect">
              <a:avLst/>
            </a:prstGeom>
          </p:spPr>
        </p:pic>
      </p:grpSp>
      <p:pic>
        <p:nvPicPr>
          <p:cNvPr id="12" name="Grafik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405" y="3718465"/>
            <a:ext cx="7032595" cy="2745705"/>
          </a:xfrm>
          <a:prstGeom prst="rect">
            <a:avLst/>
          </a:prstGeom>
        </p:spPr>
      </p:pic>
    </p:spTree>
    <p:extLst>
      <p:ext uri="{BB962C8B-B14F-4D97-AF65-F5344CB8AC3E}">
        <p14:creationId xmlns:p14="http://schemas.microsoft.com/office/powerpoint/2010/main" val="1362352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Stratosphären-Observatorium?</a:t>
            </a:r>
            <a:endParaRPr lang="en-US"/>
          </a:p>
        </p:txBody>
      </p:sp>
      <p:sp>
        <p:nvSpPr>
          <p:cNvPr id="4" name="Inhaltsplatzhalter 3"/>
          <p:cNvSpPr>
            <a:spLocks noGrp="1"/>
          </p:cNvSpPr>
          <p:nvPr>
            <p:ph sz="half" idx="1"/>
          </p:nvPr>
        </p:nvSpPr>
        <p:spPr/>
        <p:txBody>
          <a:bodyPr/>
          <a:lstStyle/>
          <a:p>
            <a:r>
              <a:rPr lang="de-DE" smtClean="0"/>
              <a:t>Atmosphäre ist nicht gleich durchsichtig bei allen Wellenlängen</a:t>
            </a:r>
          </a:p>
          <a:p>
            <a:r>
              <a:rPr lang="de-DE" smtClean="0"/>
              <a:t>Hauptgrund Absorption </a:t>
            </a:r>
            <a:br>
              <a:rPr lang="de-DE" smtClean="0"/>
            </a:br>
            <a:r>
              <a:rPr lang="de-DE" smtClean="0"/>
              <a:t>durch atmosphärischen:</a:t>
            </a:r>
          </a:p>
          <a:p>
            <a:pPr lvl="1"/>
            <a:r>
              <a:rPr lang="de-DE" smtClean="0"/>
              <a:t>Wasserdampf</a:t>
            </a:r>
          </a:p>
          <a:p>
            <a:pPr lvl="1"/>
            <a:r>
              <a:rPr lang="de-DE" smtClean="0"/>
              <a:t>Ozon, O</a:t>
            </a:r>
            <a:r>
              <a:rPr lang="de-DE" baseline="-25000" smtClean="0"/>
              <a:t>2</a:t>
            </a:r>
          </a:p>
          <a:p>
            <a:pPr lvl="1"/>
            <a:r>
              <a:rPr lang="de-DE" smtClean="0"/>
              <a:t>CO</a:t>
            </a:r>
            <a:r>
              <a:rPr lang="de-DE" baseline="-25000" smtClean="0"/>
              <a:t>2</a:t>
            </a:r>
            <a:r>
              <a:rPr lang="de-DE" smtClean="0"/>
              <a:t>, CH</a:t>
            </a:r>
            <a:r>
              <a:rPr lang="de-DE" baseline="-25000" smtClean="0"/>
              <a:t>4</a:t>
            </a:r>
            <a:r>
              <a:rPr lang="de-DE" smtClean="0"/>
              <a:t>, Stickoxide</a:t>
            </a:r>
          </a:p>
          <a:p>
            <a:r>
              <a:rPr lang="de-DE" smtClean="0"/>
              <a:t>Konzentration nimmt mit </a:t>
            </a:r>
            <a:br>
              <a:rPr lang="de-DE" smtClean="0"/>
            </a:br>
            <a:r>
              <a:rPr lang="de-DE" smtClean="0"/>
              <a:t>der Höhe ab</a:t>
            </a:r>
          </a:p>
          <a:p>
            <a:pPr lvl="1"/>
            <a:endParaRPr lang="en-US"/>
          </a:p>
        </p:txBody>
      </p:sp>
      <p:pic>
        <p:nvPicPr>
          <p:cNvPr id="6" name="Inhaltsplatzhalter 5"/>
          <p:cNvPicPr>
            <a:picLocks noGrp="1" noChangeAspect="1"/>
          </p:cNvPicPr>
          <p:nvPr>
            <p:ph sz="half" idx="2"/>
          </p:nvPr>
        </p:nvPicPr>
        <p:blipFill>
          <a:blip r:embed="rId2"/>
          <a:stretch>
            <a:fillRect/>
          </a:stretch>
        </p:blipFill>
        <p:spPr>
          <a:xfrm>
            <a:off x="5159405" y="1690688"/>
            <a:ext cx="7032595" cy="4351338"/>
          </a:xfrm>
          <a:prstGeom prst="rect">
            <a:avLst/>
          </a:prstGeom>
        </p:spPr>
      </p:pic>
      <p:sp>
        <p:nvSpPr>
          <p:cNvPr id="7" name="Textfeld 6"/>
          <p:cNvSpPr txBox="1"/>
          <p:nvPr/>
        </p:nvSpPr>
        <p:spPr>
          <a:xfrm>
            <a:off x="9044248" y="1204159"/>
            <a:ext cx="2541017" cy="369332"/>
          </a:xfrm>
          <a:prstGeom prst="rect">
            <a:avLst/>
          </a:prstGeom>
          <a:noFill/>
        </p:spPr>
        <p:txBody>
          <a:bodyPr wrap="none" rtlCol="0">
            <a:spAutoFit/>
          </a:bodyPr>
          <a:lstStyle/>
          <a:p>
            <a:r>
              <a:rPr lang="de-DE" smtClean="0"/>
              <a:t>schwarz = undurchsichtig</a:t>
            </a:r>
            <a:endParaRPr lang="en-US"/>
          </a:p>
        </p:txBody>
      </p:sp>
      <p:grpSp>
        <p:nvGrpSpPr>
          <p:cNvPr id="11" name="Gruppieren 10"/>
          <p:cNvGrpSpPr/>
          <p:nvPr/>
        </p:nvGrpSpPr>
        <p:grpSpPr>
          <a:xfrm>
            <a:off x="5875704" y="1936750"/>
            <a:ext cx="491844" cy="3632199"/>
            <a:chOff x="5875704" y="1936750"/>
            <a:chExt cx="491844" cy="3632199"/>
          </a:xfrm>
        </p:grpSpPr>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875704" y="1936750"/>
              <a:ext cx="491844" cy="1488093"/>
            </a:xfrm>
            <a:prstGeom prst="rect">
              <a:avLst/>
            </a:prstGeom>
          </p:spPr>
        </p:pic>
        <p:pic>
          <p:nvPicPr>
            <p:cNvPr id="10" name="Grafik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5875704" y="4065758"/>
              <a:ext cx="491844" cy="1503191"/>
            </a:xfrm>
            <a:prstGeom prst="rect">
              <a:avLst/>
            </a:prstGeom>
          </p:spPr>
        </p:pic>
      </p:grpSp>
      <p:grpSp>
        <p:nvGrpSpPr>
          <p:cNvPr id="34" name="Gruppieren 33"/>
          <p:cNvGrpSpPr/>
          <p:nvPr/>
        </p:nvGrpSpPr>
        <p:grpSpPr>
          <a:xfrm>
            <a:off x="5148223" y="1291965"/>
            <a:ext cx="7043777" cy="2574392"/>
            <a:chOff x="3589283" y="-3149600"/>
            <a:chExt cx="7034382" cy="2863851"/>
          </a:xfrm>
        </p:grpSpPr>
        <p:sp>
          <p:nvSpPr>
            <p:cNvPr id="16" name="Rechteck 15"/>
            <p:cNvSpPr/>
            <p:nvPr/>
          </p:nvSpPr>
          <p:spPr>
            <a:xfrm>
              <a:off x="3607724" y="-3149600"/>
              <a:ext cx="7015941" cy="2850342"/>
            </a:xfrm>
            <a:prstGeom prst="rect">
              <a:avLst/>
            </a:prstGeom>
            <a:gradFill flip="none" rotWithShape="1">
              <a:gsLst>
                <a:gs pos="0">
                  <a:schemeClr val="tx2">
                    <a:lumMod val="50000"/>
                  </a:schemeClr>
                </a:gs>
                <a:gs pos="67000">
                  <a:schemeClr val="accent1">
                    <a:shade val="67500"/>
                    <a:satMod val="115000"/>
                  </a:schemeClr>
                </a:gs>
                <a:gs pos="100000">
                  <a:schemeClr val="accent1">
                    <a:shade val="100000"/>
                    <a:satMod val="115000"/>
                  </a:schemeClr>
                </a:gs>
              </a:gsLst>
              <a:lin ang="540000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ihandform 17"/>
            <p:cNvSpPr/>
            <p:nvPr/>
          </p:nvSpPr>
          <p:spPr>
            <a:xfrm>
              <a:off x="3589283" y="-1086579"/>
              <a:ext cx="7031091" cy="800830"/>
            </a:xfrm>
            <a:custGeom>
              <a:avLst/>
              <a:gdLst>
                <a:gd name="connsiteX0" fmla="*/ 0 w 7019925"/>
                <a:gd name="connsiteY0" fmla="*/ 276955 h 800830"/>
                <a:gd name="connsiteX1" fmla="*/ 0 w 7019925"/>
                <a:gd name="connsiteY1" fmla="*/ 276955 h 800830"/>
                <a:gd name="connsiteX2" fmla="*/ 180975 w 7019925"/>
                <a:gd name="connsiteY2" fmla="*/ 286480 h 800830"/>
                <a:gd name="connsiteX3" fmla="*/ 209550 w 7019925"/>
                <a:gd name="connsiteY3" fmla="*/ 305530 h 800830"/>
                <a:gd name="connsiteX4" fmla="*/ 247650 w 7019925"/>
                <a:gd name="connsiteY4" fmla="*/ 324580 h 800830"/>
                <a:gd name="connsiteX5" fmla="*/ 342900 w 7019925"/>
                <a:gd name="connsiteY5" fmla="*/ 410305 h 800830"/>
                <a:gd name="connsiteX6" fmla="*/ 400050 w 7019925"/>
                <a:gd name="connsiteY6" fmla="*/ 505555 h 800830"/>
                <a:gd name="connsiteX7" fmla="*/ 466725 w 7019925"/>
                <a:gd name="connsiteY7" fmla="*/ 524605 h 800830"/>
                <a:gd name="connsiteX8" fmla="*/ 733425 w 7019925"/>
                <a:gd name="connsiteY8" fmla="*/ 515080 h 800830"/>
                <a:gd name="connsiteX9" fmla="*/ 790575 w 7019925"/>
                <a:gd name="connsiteY9" fmla="*/ 486505 h 800830"/>
                <a:gd name="connsiteX10" fmla="*/ 819150 w 7019925"/>
                <a:gd name="connsiteY10" fmla="*/ 476980 h 800830"/>
                <a:gd name="connsiteX11" fmla="*/ 895350 w 7019925"/>
                <a:gd name="connsiteY11" fmla="*/ 410305 h 800830"/>
                <a:gd name="connsiteX12" fmla="*/ 952500 w 7019925"/>
                <a:gd name="connsiteY12" fmla="*/ 372205 h 800830"/>
                <a:gd name="connsiteX13" fmla="*/ 1009650 w 7019925"/>
                <a:gd name="connsiteY13" fmla="*/ 381730 h 800830"/>
                <a:gd name="connsiteX14" fmla="*/ 1066800 w 7019925"/>
                <a:gd name="connsiteY14" fmla="*/ 400780 h 800830"/>
                <a:gd name="connsiteX15" fmla="*/ 1104900 w 7019925"/>
                <a:gd name="connsiteY15" fmla="*/ 410305 h 800830"/>
                <a:gd name="connsiteX16" fmla="*/ 1133475 w 7019925"/>
                <a:gd name="connsiteY16" fmla="*/ 400780 h 800830"/>
                <a:gd name="connsiteX17" fmla="*/ 1162050 w 7019925"/>
                <a:gd name="connsiteY17" fmla="*/ 343630 h 800830"/>
                <a:gd name="connsiteX18" fmla="*/ 1171575 w 7019925"/>
                <a:gd name="connsiteY18" fmla="*/ 286480 h 800830"/>
                <a:gd name="connsiteX19" fmla="*/ 1266825 w 7019925"/>
                <a:gd name="connsiteY19" fmla="*/ 248380 h 800830"/>
                <a:gd name="connsiteX20" fmla="*/ 1295400 w 7019925"/>
                <a:gd name="connsiteY20" fmla="*/ 238855 h 800830"/>
                <a:gd name="connsiteX21" fmla="*/ 1323975 w 7019925"/>
                <a:gd name="connsiteY21" fmla="*/ 210280 h 800830"/>
                <a:gd name="connsiteX22" fmla="*/ 1343025 w 7019925"/>
                <a:gd name="connsiteY22" fmla="*/ 172180 h 800830"/>
                <a:gd name="connsiteX23" fmla="*/ 1362075 w 7019925"/>
                <a:gd name="connsiteY23" fmla="*/ 115030 h 800830"/>
                <a:gd name="connsiteX24" fmla="*/ 1381125 w 7019925"/>
                <a:gd name="connsiteY24" fmla="*/ 86455 h 800830"/>
                <a:gd name="connsiteX25" fmla="*/ 1390650 w 7019925"/>
                <a:gd name="connsiteY25" fmla="*/ 57880 h 800830"/>
                <a:gd name="connsiteX26" fmla="*/ 1419225 w 7019925"/>
                <a:gd name="connsiteY26" fmla="*/ 38830 h 800830"/>
                <a:gd name="connsiteX27" fmla="*/ 1438275 w 7019925"/>
                <a:gd name="connsiteY27" fmla="*/ 10255 h 800830"/>
                <a:gd name="connsiteX28" fmla="*/ 1504950 w 7019925"/>
                <a:gd name="connsiteY28" fmla="*/ 38830 h 800830"/>
                <a:gd name="connsiteX29" fmla="*/ 1524000 w 7019925"/>
                <a:gd name="connsiteY29" fmla="*/ 67405 h 800830"/>
                <a:gd name="connsiteX30" fmla="*/ 1543050 w 7019925"/>
                <a:gd name="connsiteY30" fmla="*/ 124555 h 800830"/>
                <a:gd name="connsiteX31" fmla="*/ 1562100 w 7019925"/>
                <a:gd name="connsiteY31" fmla="*/ 153130 h 800830"/>
                <a:gd name="connsiteX32" fmla="*/ 1581150 w 7019925"/>
                <a:gd name="connsiteY32" fmla="*/ 210280 h 800830"/>
                <a:gd name="connsiteX33" fmla="*/ 1590675 w 7019925"/>
                <a:gd name="connsiteY33" fmla="*/ 286480 h 800830"/>
                <a:gd name="connsiteX34" fmla="*/ 1628775 w 7019925"/>
                <a:gd name="connsiteY34" fmla="*/ 343630 h 800830"/>
                <a:gd name="connsiteX35" fmla="*/ 1676400 w 7019925"/>
                <a:gd name="connsiteY35" fmla="*/ 410305 h 800830"/>
                <a:gd name="connsiteX36" fmla="*/ 1695450 w 7019925"/>
                <a:gd name="connsiteY36" fmla="*/ 438880 h 800830"/>
                <a:gd name="connsiteX37" fmla="*/ 1714500 w 7019925"/>
                <a:gd name="connsiteY37" fmla="*/ 496030 h 800830"/>
                <a:gd name="connsiteX38" fmla="*/ 1733550 w 7019925"/>
                <a:gd name="connsiteY38" fmla="*/ 524605 h 800830"/>
                <a:gd name="connsiteX39" fmla="*/ 1828800 w 7019925"/>
                <a:gd name="connsiteY39" fmla="*/ 534130 h 800830"/>
                <a:gd name="connsiteX40" fmla="*/ 1885950 w 7019925"/>
                <a:gd name="connsiteY40" fmla="*/ 562705 h 800830"/>
                <a:gd name="connsiteX41" fmla="*/ 1933575 w 7019925"/>
                <a:gd name="connsiteY41" fmla="*/ 553180 h 800830"/>
                <a:gd name="connsiteX42" fmla="*/ 2009775 w 7019925"/>
                <a:gd name="connsiteY42" fmla="*/ 505555 h 800830"/>
                <a:gd name="connsiteX43" fmla="*/ 2076450 w 7019925"/>
                <a:gd name="connsiteY43" fmla="*/ 562705 h 800830"/>
                <a:gd name="connsiteX44" fmla="*/ 2124075 w 7019925"/>
                <a:gd name="connsiteY44" fmla="*/ 600805 h 800830"/>
                <a:gd name="connsiteX45" fmla="*/ 2171700 w 7019925"/>
                <a:gd name="connsiteY45" fmla="*/ 591280 h 800830"/>
                <a:gd name="connsiteX46" fmla="*/ 2228850 w 7019925"/>
                <a:gd name="connsiteY46" fmla="*/ 543655 h 800830"/>
                <a:gd name="connsiteX47" fmla="*/ 2324100 w 7019925"/>
                <a:gd name="connsiteY47" fmla="*/ 476980 h 800830"/>
                <a:gd name="connsiteX48" fmla="*/ 2352675 w 7019925"/>
                <a:gd name="connsiteY48" fmla="*/ 467455 h 800830"/>
                <a:gd name="connsiteX49" fmla="*/ 2371725 w 7019925"/>
                <a:gd name="connsiteY49" fmla="*/ 438880 h 800830"/>
                <a:gd name="connsiteX50" fmla="*/ 2400300 w 7019925"/>
                <a:gd name="connsiteY50" fmla="*/ 419830 h 800830"/>
                <a:gd name="connsiteX51" fmla="*/ 2486025 w 7019925"/>
                <a:gd name="connsiteY51" fmla="*/ 391255 h 800830"/>
                <a:gd name="connsiteX52" fmla="*/ 2581275 w 7019925"/>
                <a:gd name="connsiteY52" fmla="*/ 400780 h 800830"/>
                <a:gd name="connsiteX53" fmla="*/ 2638425 w 7019925"/>
                <a:gd name="connsiteY53" fmla="*/ 419830 h 800830"/>
                <a:gd name="connsiteX54" fmla="*/ 2657475 w 7019925"/>
                <a:gd name="connsiteY54" fmla="*/ 448405 h 800830"/>
                <a:gd name="connsiteX55" fmla="*/ 2733675 w 7019925"/>
                <a:gd name="connsiteY55" fmla="*/ 486505 h 800830"/>
                <a:gd name="connsiteX56" fmla="*/ 2800350 w 7019925"/>
                <a:gd name="connsiteY56" fmla="*/ 524605 h 800830"/>
                <a:gd name="connsiteX57" fmla="*/ 2838450 w 7019925"/>
                <a:gd name="connsiteY57" fmla="*/ 553180 h 800830"/>
                <a:gd name="connsiteX58" fmla="*/ 2943225 w 7019925"/>
                <a:gd name="connsiteY58" fmla="*/ 572230 h 800830"/>
                <a:gd name="connsiteX59" fmla="*/ 3057525 w 7019925"/>
                <a:gd name="connsiteY59" fmla="*/ 581755 h 800830"/>
                <a:gd name="connsiteX60" fmla="*/ 3571875 w 7019925"/>
                <a:gd name="connsiteY60" fmla="*/ 572230 h 800830"/>
                <a:gd name="connsiteX61" fmla="*/ 3629025 w 7019925"/>
                <a:gd name="connsiteY61" fmla="*/ 524605 h 800830"/>
                <a:gd name="connsiteX62" fmla="*/ 3752850 w 7019925"/>
                <a:gd name="connsiteY62" fmla="*/ 515080 h 800830"/>
                <a:gd name="connsiteX63" fmla="*/ 3943350 w 7019925"/>
                <a:gd name="connsiteY63" fmla="*/ 534130 h 800830"/>
                <a:gd name="connsiteX64" fmla="*/ 4048125 w 7019925"/>
                <a:gd name="connsiteY64" fmla="*/ 562705 h 800830"/>
                <a:gd name="connsiteX65" fmla="*/ 4276725 w 7019925"/>
                <a:gd name="connsiteY65" fmla="*/ 572230 h 800830"/>
                <a:gd name="connsiteX66" fmla="*/ 4324350 w 7019925"/>
                <a:gd name="connsiteY66" fmla="*/ 581755 h 800830"/>
                <a:gd name="connsiteX67" fmla="*/ 4391025 w 7019925"/>
                <a:gd name="connsiteY67" fmla="*/ 591280 h 800830"/>
                <a:gd name="connsiteX68" fmla="*/ 4448175 w 7019925"/>
                <a:gd name="connsiteY68" fmla="*/ 600805 h 800830"/>
                <a:gd name="connsiteX69" fmla="*/ 4619625 w 7019925"/>
                <a:gd name="connsiteY69" fmla="*/ 591280 h 800830"/>
                <a:gd name="connsiteX70" fmla="*/ 4657725 w 7019925"/>
                <a:gd name="connsiteY70" fmla="*/ 581755 h 800830"/>
                <a:gd name="connsiteX71" fmla="*/ 4705350 w 7019925"/>
                <a:gd name="connsiteY71" fmla="*/ 572230 h 800830"/>
                <a:gd name="connsiteX72" fmla="*/ 4886325 w 7019925"/>
                <a:gd name="connsiteY72" fmla="*/ 581755 h 800830"/>
                <a:gd name="connsiteX73" fmla="*/ 4962525 w 7019925"/>
                <a:gd name="connsiteY73" fmla="*/ 619855 h 800830"/>
                <a:gd name="connsiteX74" fmla="*/ 5048250 w 7019925"/>
                <a:gd name="connsiteY74" fmla="*/ 629380 h 800830"/>
                <a:gd name="connsiteX75" fmla="*/ 5095875 w 7019925"/>
                <a:gd name="connsiteY75" fmla="*/ 648430 h 800830"/>
                <a:gd name="connsiteX76" fmla="*/ 5400675 w 7019925"/>
                <a:gd name="connsiteY76" fmla="*/ 648430 h 800830"/>
                <a:gd name="connsiteX77" fmla="*/ 5457825 w 7019925"/>
                <a:gd name="connsiteY77" fmla="*/ 629380 h 800830"/>
                <a:gd name="connsiteX78" fmla="*/ 5486400 w 7019925"/>
                <a:gd name="connsiteY78" fmla="*/ 619855 h 800830"/>
                <a:gd name="connsiteX79" fmla="*/ 5543550 w 7019925"/>
                <a:gd name="connsiteY79" fmla="*/ 591280 h 800830"/>
                <a:gd name="connsiteX80" fmla="*/ 5895975 w 7019925"/>
                <a:gd name="connsiteY80" fmla="*/ 572230 h 800830"/>
                <a:gd name="connsiteX81" fmla="*/ 5934075 w 7019925"/>
                <a:gd name="connsiteY81" fmla="*/ 553180 h 800830"/>
                <a:gd name="connsiteX82" fmla="*/ 6219825 w 7019925"/>
                <a:gd name="connsiteY82" fmla="*/ 553180 h 800830"/>
                <a:gd name="connsiteX83" fmla="*/ 6400800 w 7019925"/>
                <a:gd name="connsiteY83" fmla="*/ 581755 h 800830"/>
                <a:gd name="connsiteX84" fmla="*/ 6457950 w 7019925"/>
                <a:gd name="connsiteY84" fmla="*/ 591280 h 800830"/>
                <a:gd name="connsiteX85" fmla="*/ 7019925 w 7019925"/>
                <a:gd name="connsiteY85" fmla="*/ 591280 h 800830"/>
                <a:gd name="connsiteX86" fmla="*/ 7019925 w 7019925"/>
                <a:gd name="connsiteY86" fmla="*/ 800830 h 800830"/>
                <a:gd name="connsiteX87" fmla="*/ 28575 w 7019925"/>
                <a:gd name="connsiteY87" fmla="*/ 791305 h 800830"/>
                <a:gd name="connsiteX88" fmla="*/ 0 w 7019925"/>
                <a:gd name="connsiteY88" fmla="*/ 276955 h 800830"/>
                <a:gd name="connsiteX0" fmla="*/ 0 w 7019925"/>
                <a:gd name="connsiteY0" fmla="*/ 276955 h 800830"/>
                <a:gd name="connsiteX1" fmla="*/ 0 w 7019925"/>
                <a:gd name="connsiteY1" fmla="*/ 276955 h 800830"/>
                <a:gd name="connsiteX2" fmla="*/ 180975 w 7019925"/>
                <a:gd name="connsiteY2" fmla="*/ 286480 h 800830"/>
                <a:gd name="connsiteX3" fmla="*/ 209550 w 7019925"/>
                <a:gd name="connsiteY3" fmla="*/ 305530 h 800830"/>
                <a:gd name="connsiteX4" fmla="*/ 247650 w 7019925"/>
                <a:gd name="connsiteY4" fmla="*/ 324580 h 800830"/>
                <a:gd name="connsiteX5" fmla="*/ 342900 w 7019925"/>
                <a:gd name="connsiteY5" fmla="*/ 410305 h 800830"/>
                <a:gd name="connsiteX6" fmla="*/ 400050 w 7019925"/>
                <a:gd name="connsiteY6" fmla="*/ 505555 h 800830"/>
                <a:gd name="connsiteX7" fmla="*/ 466725 w 7019925"/>
                <a:gd name="connsiteY7" fmla="*/ 524605 h 800830"/>
                <a:gd name="connsiteX8" fmla="*/ 733425 w 7019925"/>
                <a:gd name="connsiteY8" fmla="*/ 515080 h 800830"/>
                <a:gd name="connsiteX9" fmla="*/ 790575 w 7019925"/>
                <a:gd name="connsiteY9" fmla="*/ 486505 h 800830"/>
                <a:gd name="connsiteX10" fmla="*/ 819150 w 7019925"/>
                <a:gd name="connsiteY10" fmla="*/ 476980 h 800830"/>
                <a:gd name="connsiteX11" fmla="*/ 895350 w 7019925"/>
                <a:gd name="connsiteY11" fmla="*/ 410305 h 800830"/>
                <a:gd name="connsiteX12" fmla="*/ 952500 w 7019925"/>
                <a:gd name="connsiteY12" fmla="*/ 372205 h 800830"/>
                <a:gd name="connsiteX13" fmla="*/ 1009650 w 7019925"/>
                <a:gd name="connsiteY13" fmla="*/ 381730 h 800830"/>
                <a:gd name="connsiteX14" fmla="*/ 1066800 w 7019925"/>
                <a:gd name="connsiteY14" fmla="*/ 400780 h 800830"/>
                <a:gd name="connsiteX15" fmla="*/ 1104900 w 7019925"/>
                <a:gd name="connsiteY15" fmla="*/ 410305 h 800830"/>
                <a:gd name="connsiteX16" fmla="*/ 1133475 w 7019925"/>
                <a:gd name="connsiteY16" fmla="*/ 400780 h 800830"/>
                <a:gd name="connsiteX17" fmla="*/ 1162050 w 7019925"/>
                <a:gd name="connsiteY17" fmla="*/ 343630 h 800830"/>
                <a:gd name="connsiteX18" fmla="*/ 1171575 w 7019925"/>
                <a:gd name="connsiteY18" fmla="*/ 286480 h 800830"/>
                <a:gd name="connsiteX19" fmla="*/ 1266825 w 7019925"/>
                <a:gd name="connsiteY19" fmla="*/ 248380 h 800830"/>
                <a:gd name="connsiteX20" fmla="*/ 1295400 w 7019925"/>
                <a:gd name="connsiteY20" fmla="*/ 238855 h 800830"/>
                <a:gd name="connsiteX21" fmla="*/ 1323975 w 7019925"/>
                <a:gd name="connsiteY21" fmla="*/ 210280 h 800830"/>
                <a:gd name="connsiteX22" fmla="*/ 1343025 w 7019925"/>
                <a:gd name="connsiteY22" fmla="*/ 172180 h 800830"/>
                <a:gd name="connsiteX23" fmla="*/ 1362075 w 7019925"/>
                <a:gd name="connsiteY23" fmla="*/ 115030 h 800830"/>
                <a:gd name="connsiteX24" fmla="*/ 1381125 w 7019925"/>
                <a:gd name="connsiteY24" fmla="*/ 86455 h 800830"/>
                <a:gd name="connsiteX25" fmla="*/ 1390650 w 7019925"/>
                <a:gd name="connsiteY25" fmla="*/ 57880 h 800830"/>
                <a:gd name="connsiteX26" fmla="*/ 1419225 w 7019925"/>
                <a:gd name="connsiteY26" fmla="*/ 38830 h 800830"/>
                <a:gd name="connsiteX27" fmla="*/ 1438275 w 7019925"/>
                <a:gd name="connsiteY27" fmla="*/ 10255 h 800830"/>
                <a:gd name="connsiteX28" fmla="*/ 1504950 w 7019925"/>
                <a:gd name="connsiteY28" fmla="*/ 38830 h 800830"/>
                <a:gd name="connsiteX29" fmla="*/ 1524000 w 7019925"/>
                <a:gd name="connsiteY29" fmla="*/ 67405 h 800830"/>
                <a:gd name="connsiteX30" fmla="*/ 1543050 w 7019925"/>
                <a:gd name="connsiteY30" fmla="*/ 124555 h 800830"/>
                <a:gd name="connsiteX31" fmla="*/ 1562100 w 7019925"/>
                <a:gd name="connsiteY31" fmla="*/ 153130 h 800830"/>
                <a:gd name="connsiteX32" fmla="*/ 1581150 w 7019925"/>
                <a:gd name="connsiteY32" fmla="*/ 210280 h 800830"/>
                <a:gd name="connsiteX33" fmla="*/ 1590675 w 7019925"/>
                <a:gd name="connsiteY33" fmla="*/ 286480 h 800830"/>
                <a:gd name="connsiteX34" fmla="*/ 1628775 w 7019925"/>
                <a:gd name="connsiteY34" fmla="*/ 343630 h 800830"/>
                <a:gd name="connsiteX35" fmla="*/ 1676400 w 7019925"/>
                <a:gd name="connsiteY35" fmla="*/ 410305 h 800830"/>
                <a:gd name="connsiteX36" fmla="*/ 1695450 w 7019925"/>
                <a:gd name="connsiteY36" fmla="*/ 438880 h 800830"/>
                <a:gd name="connsiteX37" fmla="*/ 1714500 w 7019925"/>
                <a:gd name="connsiteY37" fmla="*/ 496030 h 800830"/>
                <a:gd name="connsiteX38" fmla="*/ 1733550 w 7019925"/>
                <a:gd name="connsiteY38" fmla="*/ 524605 h 800830"/>
                <a:gd name="connsiteX39" fmla="*/ 1828800 w 7019925"/>
                <a:gd name="connsiteY39" fmla="*/ 534130 h 800830"/>
                <a:gd name="connsiteX40" fmla="*/ 1885950 w 7019925"/>
                <a:gd name="connsiteY40" fmla="*/ 562705 h 800830"/>
                <a:gd name="connsiteX41" fmla="*/ 1933575 w 7019925"/>
                <a:gd name="connsiteY41" fmla="*/ 553180 h 800830"/>
                <a:gd name="connsiteX42" fmla="*/ 2009775 w 7019925"/>
                <a:gd name="connsiteY42" fmla="*/ 505555 h 800830"/>
                <a:gd name="connsiteX43" fmla="*/ 2076450 w 7019925"/>
                <a:gd name="connsiteY43" fmla="*/ 562705 h 800830"/>
                <a:gd name="connsiteX44" fmla="*/ 2124075 w 7019925"/>
                <a:gd name="connsiteY44" fmla="*/ 600805 h 800830"/>
                <a:gd name="connsiteX45" fmla="*/ 2171700 w 7019925"/>
                <a:gd name="connsiteY45" fmla="*/ 591280 h 800830"/>
                <a:gd name="connsiteX46" fmla="*/ 2228850 w 7019925"/>
                <a:gd name="connsiteY46" fmla="*/ 543655 h 800830"/>
                <a:gd name="connsiteX47" fmla="*/ 2324100 w 7019925"/>
                <a:gd name="connsiteY47" fmla="*/ 476980 h 800830"/>
                <a:gd name="connsiteX48" fmla="*/ 2352675 w 7019925"/>
                <a:gd name="connsiteY48" fmla="*/ 467455 h 800830"/>
                <a:gd name="connsiteX49" fmla="*/ 2371725 w 7019925"/>
                <a:gd name="connsiteY49" fmla="*/ 438880 h 800830"/>
                <a:gd name="connsiteX50" fmla="*/ 2400300 w 7019925"/>
                <a:gd name="connsiteY50" fmla="*/ 419830 h 800830"/>
                <a:gd name="connsiteX51" fmla="*/ 2486025 w 7019925"/>
                <a:gd name="connsiteY51" fmla="*/ 391255 h 800830"/>
                <a:gd name="connsiteX52" fmla="*/ 2581275 w 7019925"/>
                <a:gd name="connsiteY52" fmla="*/ 400780 h 800830"/>
                <a:gd name="connsiteX53" fmla="*/ 2638425 w 7019925"/>
                <a:gd name="connsiteY53" fmla="*/ 419830 h 800830"/>
                <a:gd name="connsiteX54" fmla="*/ 2657475 w 7019925"/>
                <a:gd name="connsiteY54" fmla="*/ 448405 h 800830"/>
                <a:gd name="connsiteX55" fmla="*/ 2733675 w 7019925"/>
                <a:gd name="connsiteY55" fmla="*/ 486505 h 800830"/>
                <a:gd name="connsiteX56" fmla="*/ 2800350 w 7019925"/>
                <a:gd name="connsiteY56" fmla="*/ 524605 h 800830"/>
                <a:gd name="connsiteX57" fmla="*/ 2838450 w 7019925"/>
                <a:gd name="connsiteY57" fmla="*/ 553180 h 800830"/>
                <a:gd name="connsiteX58" fmla="*/ 2943225 w 7019925"/>
                <a:gd name="connsiteY58" fmla="*/ 572230 h 800830"/>
                <a:gd name="connsiteX59" fmla="*/ 3057525 w 7019925"/>
                <a:gd name="connsiteY59" fmla="*/ 581755 h 800830"/>
                <a:gd name="connsiteX60" fmla="*/ 3571875 w 7019925"/>
                <a:gd name="connsiteY60" fmla="*/ 572230 h 800830"/>
                <a:gd name="connsiteX61" fmla="*/ 3629025 w 7019925"/>
                <a:gd name="connsiteY61" fmla="*/ 524605 h 800830"/>
                <a:gd name="connsiteX62" fmla="*/ 3752850 w 7019925"/>
                <a:gd name="connsiteY62" fmla="*/ 515080 h 800830"/>
                <a:gd name="connsiteX63" fmla="*/ 3943350 w 7019925"/>
                <a:gd name="connsiteY63" fmla="*/ 534130 h 800830"/>
                <a:gd name="connsiteX64" fmla="*/ 4048125 w 7019925"/>
                <a:gd name="connsiteY64" fmla="*/ 562705 h 800830"/>
                <a:gd name="connsiteX65" fmla="*/ 4276725 w 7019925"/>
                <a:gd name="connsiteY65" fmla="*/ 572230 h 800830"/>
                <a:gd name="connsiteX66" fmla="*/ 4324350 w 7019925"/>
                <a:gd name="connsiteY66" fmla="*/ 581755 h 800830"/>
                <a:gd name="connsiteX67" fmla="*/ 4391025 w 7019925"/>
                <a:gd name="connsiteY67" fmla="*/ 591280 h 800830"/>
                <a:gd name="connsiteX68" fmla="*/ 4448175 w 7019925"/>
                <a:gd name="connsiteY68" fmla="*/ 600805 h 800830"/>
                <a:gd name="connsiteX69" fmla="*/ 4619625 w 7019925"/>
                <a:gd name="connsiteY69" fmla="*/ 591280 h 800830"/>
                <a:gd name="connsiteX70" fmla="*/ 4657725 w 7019925"/>
                <a:gd name="connsiteY70" fmla="*/ 581755 h 800830"/>
                <a:gd name="connsiteX71" fmla="*/ 4705350 w 7019925"/>
                <a:gd name="connsiteY71" fmla="*/ 572230 h 800830"/>
                <a:gd name="connsiteX72" fmla="*/ 4886325 w 7019925"/>
                <a:gd name="connsiteY72" fmla="*/ 581755 h 800830"/>
                <a:gd name="connsiteX73" fmla="*/ 4962525 w 7019925"/>
                <a:gd name="connsiteY73" fmla="*/ 619855 h 800830"/>
                <a:gd name="connsiteX74" fmla="*/ 5048250 w 7019925"/>
                <a:gd name="connsiteY74" fmla="*/ 629380 h 800830"/>
                <a:gd name="connsiteX75" fmla="*/ 5095875 w 7019925"/>
                <a:gd name="connsiteY75" fmla="*/ 648430 h 800830"/>
                <a:gd name="connsiteX76" fmla="*/ 5400675 w 7019925"/>
                <a:gd name="connsiteY76" fmla="*/ 648430 h 800830"/>
                <a:gd name="connsiteX77" fmla="*/ 5457825 w 7019925"/>
                <a:gd name="connsiteY77" fmla="*/ 629380 h 800830"/>
                <a:gd name="connsiteX78" fmla="*/ 5486400 w 7019925"/>
                <a:gd name="connsiteY78" fmla="*/ 619855 h 800830"/>
                <a:gd name="connsiteX79" fmla="*/ 5543550 w 7019925"/>
                <a:gd name="connsiteY79" fmla="*/ 591280 h 800830"/>
                <a:gd name="connsiteX80" fmla="*/ 5895975 w 7019925"/>
                <a:gd name="connsiteY80" fmla="*/ 572230 h 800830"/>
                <a:gd name="connsiteX81" fmla="*/ 5934075 w 7019925"/>
                <a:gd name="connsiteY81" fmla="*/ 553180 h 800830"/>
                <a:gd name="connsiteX82" fmla="*/ 6219825 w 7019925"/>
                <a:gd name="connsiteY82" fmla="*/ 553180 h 800830"/>
                <a:gd name="connsiteX83" fmla="*/ 6400800 w 7019925"/>
                <a:gd name="connsiteY83" fmla="*/ 581755 h 800830"/>
                <a:gd name="connsiteX84" fmla="*/ 6457950 w 7019925"/>
                <a:gd name="connsiteY84" fmla="*/ 591280 h 800830"/>
                <a:gd name="connsiteX85" fmla="*/ 7019925 w 7019925"/>
                <a:gd name="connsiteY85" fmla="*/ 591280 h 800830"/>
                <a:gd name="connsiteX86" fmla="*/ 7019925 w 7019925"/>
                <a:gd name="connsiteY86" fmla="*/ 800830 h 800830"/>
                <a:gd name="connsiteX87" fmla="*/ 11928 w 7019925"/>
                <a:gd name="connsiteY87" fmla="*/ 793954 h 800830"/>
                <a:gd name="connsiteX88" fmla="*/ 0 w 7019925"/>
                <a:gd name="connsiteY88" fmla="*/ 276955 h 800830"/>
                <a:gd name="connsiteX0" fmla="*/ 20678 w 7031091"/>
                <a:gd name="connsiteY0" fmla="*/ 279605 h 800830"/>
                <a:gd name="connsiteX1" fmla="*/ 11166 w 7031091"/>
                <a:gd name="connsiteY1" fmla="*/ 276955 h 800830"/>
                <a:gd name="connsiteX2" fmla="*/ 192141 w 7031091"/>
                <a:gd name="connsiteY2" fmla="*/ 286480 h 800830"/>
                <a:gd name="connsiteX3" fmla="*/ 220716 w 7031091"/>
                <a:gd name="connsiteY3" fmla="*/ 305530 h 800830"/>
                <a:gd name="connsiteX4" fmla="*/ 258816 w 7031091"/>
                <a:gd name="connsiteY4" fmla="*/ 324580 h 800830"/>
                <a:gd name="connsiteX5" fmla="*/ 354066 w 7031091"/>
                <a:gd name="connsiteY5" fmla="*/ 410305 h 800830"/>
                <a:gd name="connsiteX6" fmla="*/ 411216 w 7031091"/>
                <a:gd name="connsiteY6" fmla="*/ 505555 h 800830"/>
                <a:gd name="connsiteX7" fmla="*/ 477891 w 7031091"/>
                <a:gd name="connsiteY7" fmla="*/ 524605 h 800830"/>
                <a:gd name="connsiteX8" fmla="*/ 744591 w 7031091"/>
                <a:gd name="connsiteY8" fmla="*/ 515080 h 800830"/>
                <a:gd name="connsiteX9" fmla="*/ 801741 w 7031091"/>
                <a:gd name="connsiteY9" fmla="*/ 486505 h 800830"/>
                <a:gd name="connsiteX10" fmla="*/ 830316 w 7031091"/>
                <a:gd name="connsiteY10" fmla="*/ 476980 h 800830"/>
                <a:gd name="connsiteX11" fmla="*/ 906516 w 7031091"/>
                <a:gd name="connsiteY11" fmla="*/ 410305 h 800830"/>
                <a:gd name="connsiteX12" fmla="*/ 963666 w 7031091"/>
                <a:gd name="connsiteY12" fmla="*/ 372205 h 800830"/>
                <a:gd name="connsiteX13" fmla="*/ 1020816 w 7031091"/>
                <a:gd name="connsiteY13" fmla="*/ 381730 h 800830"/>
                <a:gd name="connsiteX14" fmla="*/ 1077966 w 7031091"/>
                <a:gd name="connsiteY14" fmla="*/ 400780 h 800830"/>
                <a:gd name="connsiteX15" fmla="*/ 1116066 w 7031091"/>
                <a:gd name="connsiteY15" fmla="*/ 410305 h 800830"/>
                <a:gd name="connsiteX16" fmla="*/ 1144641 w 7031091"/>
                <a:gd name="connsiteY16" fmla="*/ 400780 h 800830"/>
                <a:gd name="connsiteX17" fmla="*/ 1173216 w 7031091"/>
                <a:gd name="connsiteY17" fmla="*/ 343630 h 800830"/>
                <a:gd name="connsiteX18" fmla="*/ 1182741 w 7031091"/>
                <a:gd name="connsiteY18" fmla="*/ 286480 h 800830"/>
                <a:gd name="connsiteX19" fmla="*/ 1277991 w 7031091"/>
                <a:gd name="connsiteY19" fmla="*/ 248380 h 800830"/>
                <a:gd name="connsiteX20" fmla="*/ 1306566 w 7031091"/>
                <a:gd name="connsiteY20" fmla="*/ 238855 h 800830"/>
                <a:gd name="connsiteX21" fmla="*/ 1335141 w 7031091"/>
                <a:gd name="connsiteY21" fmla="*/ 210280 h 800830"/>
                <a:gd name="connsiteX22" fmla="*/ 1354191 w 7031091"/>
                <a:gd name="connsiteY22" fmla="*/ 172180 h 800830"/>
                <a:gd name="connsiteX23" fmla="*/ 1373241 w 7031091"/>
                <a:gd name="connsiteY23" fmla="*/ 115030 h 800830"/>
                <a:gd name="connsiteX24" fmla="*/ 1392291 w 7031091"/>
                <a:gd name="connsiteY24" fmla="*/ 86455 h 800830"/>
                <a:gd name="connsiteX25" fmla="*/ 1401816 w 7031091"/>
                <a:gd name="connsiteY25" fmla="*/ 57880 h 800830"/>
                <a:gd name="connsiteX26" fmla="*/ 1430391 w 7031091"/>
                <a:gd name="connsiteY26" fmla="*/ 38830 h 800830"/>
                <a:gd name="connsiteX27" fmla="*/ 1449441 w 7031091"/>
                <a:gd name="connsiteY27" fmla="*/ 10255 h 800830"/>
                <a:gd name="connsiteX28" fmla="*/ 1516116 w 7031091"/>
                <a:gd name="connsiteY28" fmla="*/ 38830 h 800830"/>
                <a:gd name="connsiteX29" fmla="*/ 1535166 w 7031091"/>
                <a:gd name="connsiteY29" fmla="*/ 67405 h 800830"/>
                <a:gd name="connsiteX30" fmla="*/ 1554216 w 7031091"/>
                <a:gd name="connsiteY30" fmla="*/ 124555 h 800830"/>
                <a:gd name="connsiteX31" fmla="*/ 1573266 w 7031091"/>
                <a:gd name="connsiteY31" fmla="*/ 153130 h 800830"/>
                <a:gd name="connsiteX32" fmla="*/ 1592316 w 7031091"/>
                <a:gd name="connsiteY32" fmla="*/ 210280 h 800830"/>
                <a:gd name="connsiteX33" fmla="*/ 1601841 w 7031091"/>
                <a:gd name="connsiteY33" fmla="*/ 286480 h 800830"/>
                <a:gd name="connsiteX34" fmla="*/ 1639941 w 7031091"/>
                <a:gd name="connsiteY34" fmla="*/ 343630 h 800830"/>
                <a:gd name="connsiteX35" fmla="*/ 1687566 w 7031091"/>
                <a:gd name="connsiteY35" fmla="*/ 410305 h 800830"/>
                <a:gd name="connsiteX36" fmla="*/ 1706616 w 7031091"/>
                <a:gd name="connsiteY36" fmla="*/ 438880 h 800830"/>
                <a:gd name="connsiteX37" fmla="*/ 1725666 w 7031091"/>
                <a:gd name="connsiteY37" fmla="*/ 496030 h 800830"/>
                <a:gd name="connsiteX38" fmla="*/ 1744716 w 7031091"/>
                <a:gd name="connsiteY38" fmla="*/ 524605 h 800830"/>
                <a:gd name="connsiteX39" fmla="*/ 1839966 w 7031091"/>
                <a:gd name="connsiteY39" fmla="*/ 534130 h 800830"/>
                <a:gd name="connsiteX40" fmla="*/ 1897116 w 7031091"/>
                <a:gd name="connsiteY40" fmla="*/ 562705 h 800830"/>
                <a:gd name="connsiteX41" fmla="*/ 1944741 w 7031091"/>
                <a:gd name="connsiteY41" fmla="*/ 553180 h 800830"/>
                <a:gd name="connsiteX42" fmla="*/ 2020941 w 7031091"/>
                <a:gd name="connsiteY42" fmla="*/ 505555 h 800830"/>
                <a:gd name="connsiteX43" fmla="*/ 2087616 w 7031091"/>
                <a:gd name="connsiteY43" fmla="*/ 562705 h 800830"/>
                <a:gd name="connsiteX44" fmla="*/ 2135241 w 7031091"/>
                <a:gd name="connsiteY44" fmla="*/ 600805 h 800830"/>
                <a:gd name="connsiteX45" fmla="*/ 2182866 w 7031091"/>
                <a:gd name="connsiteY45" fmla="*/ 591280 h 800830"/>
                <a:gd name="connsiteX46" fmla="*/ 2240016 w 7031091"/>
                <a:gd name="connsiteY46" fmla="*/ 543655 h 800830"/>
                <a:gd name="connsiteX47" fmla="*/ 2335266 w 7031091"/>
                <a:gd name="connsiteY47" fmla="*/ 476980 h 800830"/>
                <a:gd name="connsiteX48" fmla="*/ 2363841 w 7031091"/>
                <a:gd name="connsiteY48" fmla="*/ 467455 h 800830"/>
                <a:gd name="connsiteX49" fmla="*/ 2382891 w 7031091"/>
                <a:gd name="connsiteY49" fmla="*/ 438880 h 800830"/>
                <a:gd name="connsiteX50" fmla="*/ 2411466 w 7031091"/>
                <a:gd name="connsiteY50" fmla="*/ 419830 h 800830"/>
                <a:gd name="connsiteX51" fmla="*/ 2497191 w 7031091"/>
                <a:gd name="connsiteY51" fmla="*/ 391255 h 800830"/>
                <a:gd name="connsiteX52" fmla="*/ 2592441 w 7031091"/>
                <a:gd name="connsiteY52" fmla="*/ 400780 h 800830"/>
                <a:gd name="connsiteX53" fmla="*/ 2649591 w 7031091"/>
                <a:gd name="connsiteY53" fmla="*/ 419830 h 800830"/>
                <a:gd name="connsiteX54" fmla="*/ 2668641 w 7031091"/>
                <a:gd name="connsiteY54" fmla="*/ 448405 h 800830"/>
                <a:gd name="connsiteX55" fmla="*/ 2744841 w 7031091"/>
                <a:gd name="connsiteY55" fmla="*/ 486505 h 800830"/>
                <a:gd name="connsiteX56" fmla="*/ 2811516 w 7031091"/>
                <a:gd name="connsiteY56" fmla="*/ 524605 h 800830"/>
                <a:gd name="connsiteX57" fmla="*/ 2849616 w 7031091"/>
                <a:gd name="connsiteY57" fmla="*/ 553180 h 800830"/>
                <a:gd name="connsiteX58" fmla="*/ 2954391 w 7031091"/>
                <a:gd name="connsiteY58" fmla="*/ 572230 h 800830"/>
                <a:gd name="connsiteX59" fmla="*/ 3068691 w 7031091"/>
                <a:gd name="connsiteY59" fmla="*/ 581755 h 800830"/>
                <a:gd name="connsiteX60" fmla="*/ 3583041 w 7031091"/>
                <a:gd name="connsiteY60" fmla="*/ 572230 h 800830"/>
                <a:gd name="connsiteX61" fmla="*/ 3640191 w 7031091"/>
                <a:gd name="connsiteY61" fmla="*/ 524605 h 800830"/>
                <a:gd name="connsiteX62" fmla="*/ 3764016 w 7031091"/>
                <a:gd name="connsiteY62" fmla="*/ 515080 h 800830"/>
                <a:gd name="connsiteX63" fmla="*/ 3954516 w 7031091"/>
                <a:gd name="connsiteY63" fmla="*/ 534130 h 800830"/>
                <a:gd name="connsiteX64" fmla="*/ 4059291 w 7031091"/>
                <a:gd name="connsiteY64" fmla="*/ 562705 h 800830"/>
                <a:gd name="connsiteX65" fmla="*/ 4287891 w 7031091"/>
                <a:gd name="connsiteY65" fmla="*/ 572230 h 800830"/>
                <a:gd name="connsiteX66" fmla="*/ 4335516 w 7031091"/>
                <a:gd name="connsiteY66" fmla="*/ 581755 h 800830"/>
                <a:gd name="connsiteX67" fmla="*/ 4402191 w 7031091"/>
                <a:gd name="connsiteY67" fmla="*/ 591280 h 800830"/>
                <a:gd name="connsiteX68" fmla="*/ 4459341 w 7031091"/>
                <a:gd name="connsiteY68" fmla="*/ 600805 h 800830"/>
                <a:gd name="connsiteX69" fmla="*/ 4630791 w 7031091"/>
                <a:gd name="connsiteY69" fmla="*/ 591280 h 800830"/>
                <a:gd name="connsiteX70" fmla="*/ 4668891 w 7031091"/>
                <a:gd name="connsiteY70" fmla="*/ 581755 h 800830"/>
                <a:gd name="connsiteX71" fmla="*/ 4716516 w 7031091"/>
                <a:gd name="connsiteY71" fmla="*/ 572230 h 800830"/>
                <a:gd name="connsiteX72" fmla="*/ 4897491 w 7031091"/>
                <a:gd name="connsiteY72" fmla="*/ 581755 h 800830"/>
                <a:gd name="connsiteX73" fmla="*/ 4973691 w 7031091"/>
                <a:gd name="connsiteY73" fmla="*/ 619855 h 800830"/>
                <a:gd name="connsiteX74" fmla="*/ 5059416 w 7031091"/>
                <a:gd name="connsiteY74" fmla="*/ 629380 h 800830"/>
                <a:gd name="connsiteX75" fmla="*/ 5107041 w 7031091"/>
                <a:gd name="connsiteY75" fmla="*/ 648430 h 800830"/>
                <a:gd name="connsiteX76" fmla="*/ 5411841 w 7031091"/>
                <a:gd name="connsiteY76" fmla="*/ 648430 h 800830"/>
                <a:gd name="connsiteX77" fmla="*/ 5468991 w 7031091"/>
                <a:gd name="connsiteY77" fmla="*/ 629380 h 800830"/>
                <a:gd name="connsiteX78" fmla="*/ 5497566 w 7031091"/>
                <a:gd name="connsiteY78" fmla="*/ 619855 h 800830"/>
                <a:gd name="connsiteX79" fmla="*/ 5554716 w 7031091"/>
                <a:gd name="connsiteY79" fmla="*/ 591280 h 800830"/>
                <a:gd name="connsiteX80" fmla="*/ 5907141 w 7031091"/>
                <a:gd name="connsiteY80" fmla="*/ 572230 h 800830"/>
                <a:gd name="connsiteX81" fmla="*/ 5945241 w 7031091"/>
                <a:gd name="connsiteY81" fmla="*/ 553180 h 800830"/>
                <a:gd name="connsiteX82" fmla="*/ 6230991 w 7031091"/>
                <a:gd name="connsiteY82" fmla="*/ 553180 h 800830"/>
                <a:gd name="connsiteX83" fmla="*/ 6411966 w 7031091"/>
                <a:gd name="connsiteY83" fmla="*/ 581755 h 800830"/>
                <a:gd name="connsiteX84" fmla="*/ 6469116 w 7031091"/>
                <a:gd name="connsiteY84" fmla="*/ 591280 h 800830"/>
                <a:gd name="connsiteX85" fmla="*/ 7031091 w 7031091"/>
                <a:gd name="connsiteY85" fmla="*/ 591280 h 800830"/>
                <a:gd name="connsiteX86" fmla="*/ 7031091 w 7031091"/>
                <a:gd name="connsiteY86" fmla="*/ 800830 h 800830"/>
                <a:gd name="connsiteX87" fmla="*/ 23094 w 7031091"/>
                <a:gd name="connsiteY87" fmla="*/ 793954 h 800830"/>
                <a:gd name="connsiteX88" fmla="*/ 20678 w 7031091"/>
                <a:gd name="connsiteY88" fmla="*/ 279605 h 800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Lst>
              <a:rect l="l" t="t" r="r" b="b"/>
              <a:pathLst>
                <a:path w="7031091" h="800830">
                  <a:moveTo>
                    <a:pt x="20678" y="279605"/>
                  </a:moveTo>
                  <a:cubicBezTo>
                    <a:pt x="17507" y="278722"/>
                    <a:pt x="-17411" y="275809"/>
                    <a:pt x="11166" y="276955"/>
                  </a:cubicBezTo>
                  <a:cubicBezTo>
                    <a:pt x="39743" y="278101"/>
                    <a:pt x="132286" y="278318"/>
                    <a:pt x="192141" y="286480"/>
                  </a:cubicBezTo>
                  <a:cubicBezTo>
                    <a:pt x="203484" y="288027"/>
                    <a:pt x="210777" y="299850"/>
                    <a:pt x="220716" y="305530"/>
                  </a:cubicBezTo>
                  <a:cubicBezTo>
                    <a:pt x="233044" y="312575"/>
                    <a:pt x="246775" y="317055"/>
                    <a:pt x="258816" y="324580"/>
                  </a:cubicBezTo>
                  <a:cubicBezTo>
                    <a:pt x="283743" y="340160"/>
                    <a:pt x="344621" y="391416"/>
                    <a:pt x="354066" y="410305"/>
                  </a:cubicBezTo>
                  <a:cubicBezTo>
                    <a:pt x="363396" y="428965"/>
                    <a:pt x="397423" y="500957"/>
                    <a:pt x="411216" y="505555"/>
                  </a:cubicBezTo>
                  <a:cubicBezTo>
                    <a:pt x="452210" y="519220"/>
                    <a:pt x="430051" y="512645"/>
                    <a:pt x="477891" y="524605"/>
                  </a:cubicBezTo>
                  <a:cubicBezTo>
                    <a:pt x="566791" y="521430"/>
                    <a:pt x="655819" y="520807"/>
                    <a:pt x="744591" y="515080"/>
                  </a:cubicBezTo>
                  <a:cubicBezTo>
                    <a:pt x="772079" y="513307"/>
                    <a:pt x="778434" y="498159"/>
                    <a:pt x="801741" y="486505"/>
                  </a:cubicBezTo>
                  <a:cubicBezTo>
                    <a:pt x="810721" y="482015"/>
                    <a:pt x="820791" y="480155"/>
                    <a:pt x="830316" y="476980"/>
                  </a:cubicBezTo>
                  <a:cubicBezTo>
                    <a:pt x="884291" y="396017"/>
                    <a:pt x="795391" y="521430"/>
                    <a:pt x="906516" y="410305"/>
                  </a:cubicBezTo>
                  <a:cubicBezTo>
                    <a:pt x="942191" y="374630"/>
                    <a:pt x="922312" y="385990"/>
                    <a:pt x="963666" y="372205"/>
                  </a:cubicBezTo>
                  <a:cubicBezTo>
                    <a:pt x="982716" y="375380"/>
                    <a:pt x="1002080" y="377046"/>
                    <a:pt x="1020816" y="381730"/>
                  </a:cubicBezTo>
                  <a:cubicBezTo>
                    <a:pt x="1040297" y="386600"/>
                    <a:pt x="1058485" y="395910"/>
                    <a:pt x="1077966" y="400780"/>
                  </a:cubicBezTo>
                  <a:lnTo>
                    <a:pt x="1116066" y="410305"/>
                  </a:lnTo>
                  <a:cubicBezTo>
                    <a:pt x="1125591" y="407130"/>
                    <a:pt x="1136801" y="407052"/>
                    <a:pt x="1144641" y="400780"/>
                  </a:cubicBezTo>
                  <a:cubicBezTo>
                    <a:pt x="1158527" y="389672"/>
                    <a:pt x="1169485" y="360419"/>
                    <a:pt x="1173216" y="343630"/>
                  </a:cubicBezTo>
                  <a:cubicBezTo>
                    <a:pt x="1177406" y="324777"/>
                    <a:pt x="1172505" y="302857"/>
                    <a:pt x="1182741" y="286480"/>
                  </a:cubicBezTo>
                  <a:cubicBezTo>
                    <a:pt x="1190117" y="274678"/>
                    <a:pt x="1276220" y="248970"/>
                    <a:pt x="1277991" y="248380"/>
                  </a:cubicBezTo>
                  <a:lnTo>
                    <a:pt x="1306566" y="238855"/>
                  </a:lnTo>
                  <a:cubicBezTo>
                    <a:pt x="1316091" y="229330"/>
                    <a:pt x="1327311" y="221241"/>
                    <a:pt x="1335141" y="210280"/>
                  </a:cubicBezTo>
                  <a:cubicBezTo>
                    <a:pt x="1343394" y="198726"/>
                    <a:pt x="1348918" y="185363"/>
                    <a:pt x="1354191" y="172180"/>
                  </a:cubicBezTo>
                  <a:cubicBezTo>
                    <a:pt x="1361649" y="153536"/>
                    <a:pt x="1362102" y="131738"/>
                    <a:pt x="1373241" y="115030"/>
                  </a:cubicBezTo>
                  <a:cubicBezTo>
                    <a:pt x="1379591" y="105505"/>
                    <a:pt x="1387171" y="96694"/>
                    <a:pt x="1392291" y="86455"/>
                  </a:cubicBezTo>
                  <a:cubicBezTo>
                    <a:pt x="1396781" y="77475"/>
                    <a:pt x="1395544" y="65720"/>
                    <a:pt x="1401816" y="57880"/>
                  </a:cubicBezTo>
                  <a:cubicBezTo>
                    <a:pt x="1408967" y="48941"/>
                    <a:pt x="1420866" y="45180"/>
                    <a:pt x="1430391" y="38830"/>
                  </a:cubicBezTo>
                  <a:cubicBezTo>
                    <a:pt x="1436741" y="29305"/>
                    <a:pt x="1440502" y="17406"/>
                    <a:pt x="1449441" y="10255"/>
                  </a:cubicBezTo>
                  <a:cubicBezTo>
                    <a:pt x="1482090" y="-15864"/>
                    <a:pt x="1494109" y="13155"/>
                    <a:pt x="1516116" y="38830"/>
                  </a:cubicBezTo>
                  <a:cubicBezTo>
                    <a:pt x="1523566" y="47522"/>
                    <a:pt x="1530517" y="56944"/>
                    <a:pt x="1535166" y="67405"/>
                  </a:cubicBezTo>
                  <a:cubicBezTo>
                    <a:pt x="1543321" y="85755"/>
                    <a:pt x="1543077" y="107847"/>
                    <a:pt x="1554216" y="124555"/>
                  </a:cubicBezTo>
                  <a:cubicBezTo>
                    <a:pt x="1560566" y="134080"/>
                    <a:pt x="1568617" y="142669"/>
                    <a:pt x="1573266" y="153130"/>
                  </a:cubicBezTo>
                  <a:cubicBezTo>
                    <a:pt x="1581421" y="171480"/>
                    <a:pt x="1592316" y="210280"/>
                    <a:pt x="1592316" y="210280"/>
                  </a:cubicBezTo>
                  <a:cubicBezTo>
                    <a:pt x="1595491" y="235680"/>
                    <a:pt x="1593232" y="262374"/>
                    <a:pt x="1601841" y="286480"/>
                  </a:cubicBezTo>
                  <a:cubicBezTo>
                    <a:pt x="1609542" y="308041"/>
                    <a:pt x="1627241" y="324580"/>
                    <a:pt x="1639941" y="343630"/>
                  </a:cubicBezTo>
                  <a:cubicBezTo>
                    <a:pt x="1684836" y="410973"/>
                    <a:pt x="1628493" y="327603"/>
                    <a:pt x="1687566" y="410305"/>
                  </a:cubicBezTo>
                  <a:cubicBezTo>
                    <a:pt x="1694220" y="419620"/>
                    <a:pt x="1701967" y="428419"/>
                    <a:pt x="1706616" y="438880"/>
                  </a:cubicBezTo>
                  <a:cubicBezTo>
                    <a:pt x="1714771" y="457230"/>
                    <a:pt x="1714527" y="479322"/>
                    <a:pt x="1725666" y="496030"/>
                  </a:cubicBezTo>
                  <a:cubicBezTo>
                    <a:pt x="1732016" y="505555"/>
                    <a:pt x="1733856" y="520985"/>
                    <a:pt x="1744716" y="524605"/>
                  </a:cubicBezTo>
                  <a:cubicBezTo>
                    <a:pt x="1774987" y="534695"/>
                    <a:pt x="1808216" y="530955"/>
                    <a:pt x="1839966" y="534130"/>
                  </a:cubicBezTo>
                  <a:cubicBezTo>
                    <a:pt x="1854413" y="543762"/>
                    <a:pt x="1877398" y="562705"/>
                    <a:pt x="1897116" y="562705"/>
                  </a:cubicBezTo>
                  <a:cubicBezTo>
                    <a:pt x="1913305" y="562705"/>
                    <a:pt x="1928866" y="556355"/>
                    <a:pt x="1944741" y="553180"/>
                  </a:cubicBezTo>
                  <a:cubicBezTo>
                    <a:pt x="1990103" y="485138"/>
                    <a:pt x="1960629" y="490477"/>
                    <a:pt x="2020941" y="505555"/>
                  </a:cubicBezTo>
                  <a:cubicBezTo>
                    <a:pt x="2048971" y="526577"/>
                    <a:pt x="2065505" y="536171"/>
                    <a:pt x="2087616" y="562705"/>
                  </a:cubicBezTo>
                  <a:cubicBezTo>
                    <a:pt x="2120757" y="602475"/>
                    <a:pt x="2088331" y="585168"/>
                    <a:pt x="2135241" y="600805"/>
                  </a:cubicBezTo>
                  <a:cubicBezTo>
                    <a:pt x="2151116" y="597630"/>
                    <a:pt x="2167707" y="596964"/>
                    <a:pt x="2182866" y="591280"/>
                  </a:cubicBezTo>
                  <a:cubicBezTo>
                    <a:pt x="2207816" y="581924"/>
                    <a:pt x="2220800" y="560126"/>
                    <a:pt x="2240016" y="543655"/>
                  </a:cubicBezTo>
                  <a:cubicBezTo>
                    <a:pt x="2253847" y="531799"/>
                    <a:pt x="2326324" y="479961"/>
                    <a:pt x="2335266" y="476980"/>
                  </a:cubicBezTo>
                  <a:lnTo>
                    <a:pt x="2363841" y="467455"/>
                  </a:lnTo>
                  <a:cubicBezTo>
                    <a:pt x="2370191" y="457930"/>
                    <a:pt x="2374796" y="446975"/>
                    <a:pt x="2382891" y="438880"/>
                  </a:cubicBezTo>
                  <a:cubicBezTo>
                    <a:pt x="2390986" y="430785"/>
                    <a:pt x="2401527" y="425510"/>
                    <a:pt x="2411466" y="419830"/>
                  </a:cubicBezTo>
                  <a:cubicBezTo>
                    <a:pt x="2453935" y="395562"/>
                    <a:pt x="2447172" y="401259"/>
                    <a:pt x="2497191" y="391255"/>
                  </a:cubicBezTo>
                  <a:cubicBezTo>
                    <a:pt x="2528941" y="394430"/>
                    <a:pt x="2561079" y="394900"/>
                    <a:pt x="2592441" y="400780"/>
                  </a:cubicBezTo>
                  <a:cubicBezTo>
                    <a:pt x="2612178" y="404481"/>
                    <a:pt x="2649591" y="419830"/>
                    <a:pt x="2649591" y="419830"/>
                  </a:cubicBezTo>
                  <a:cubicBezTo>
                    <a:pt x="2655941" y="429355"/>
                    <a:pt x="2659949" y="440955"/>
                    <a:pt x="2668641" y="448405"/>
                  </a:cubicBezTo>
                  <a:cubicBezTo>
                    <a:pt x="2697269" y="472944"/>
                    <a:pt x="2713674" y="476116"/>
                    <a:pt x="2744841" y="486505"/>
                  </a:cubicBezTo>
                  <a:cubicBezTo>
                    <a:pt x="2808998" y="550662"/>
                    <a:pt x="2734764" y="486229"/>
                    <a:pt x="2811516" y="524605"/>
                  </a:cubicBezTo>
                  <a:cubicBezTo>
                    <a:pt x="2825715" y="531705"/>
                    <a:pt x="2835833" y="545304"/>
                    <a:pt x="2849616" y="553180"/>
                  </a:cubicBezTo>
                  <a:cubicBezTo>
                    <a:pt x="2873986" y="567106"/>
                    <a:pt x="2940861" y="570877"/>
                    <a:pt x="2954391" y="572230"/>
                  </a:cubicBezTo>
                  <a:cubicBezTo>
                    <a:pt x="2992433" y="576034"/>
                    <a:pt x="3030591" y="578580"/>
                    <a:pt x="3068691" y="581755"/>
                  </a:cubicBezTo>
                  <a:cubicBezTo>
                    <a:pt x="3240141" y="578580"/>
                    <a:pt x="3411799" y="581243"/>
                    <a:pt x="3583041" y="572230"/>
                  </a:cubicBezTo>
                  <a:cubicBezTo>
                    <a:pt x="3617475" y="570418"/>
                    <a:pt x="3609816" y="532199"/>
                    <a:pt x="3640191" y="524605"/>
                  </a:cubicBezTo>
                  <a:cubicBezTo>
                    <a:pt x="3680352" y="514565"/>
                    <a:pt x="3722741" y="518255"/>
                    <a:pt x="3764016" y="515080"/>
                  </a:cubicBezTo>
                  <a:cubicBezTo>
                    <a:pt x="3830677" y="519842"/>
                    <a:pt x="3890659" y="519940"/>
                    <a:pt x="3954516" y="534130"/>
                  </a:cubicBezTo>
                  <a:cubicBezTo>
                    <a:pt x="4002772" y="544854"/>
                    <a:pt x="3986799" y="559685"/>
                    <a:pt x="4059291" y="562705"/>
                  </a:cubicBezTo>
                  <a:lnTo>
                    <a:pt x="4287891" y="572230"/>
                  </a:lnTo>
                  <a:cubicBezTo>
                    <a:pt x="4303766" y="575405"/>
                    <a:pt x="4319547" y="579093"/>
                    <a:pt x="4335516" y="581755"/>
                  </a:cubicBezTo>
                  <a:cubicBezTo>
                    <a:pt x="4357661" y="585446"/>
                    <a:pt x="4380001" y="587866"/>
                    <a:pt x="4402191" y="591280"/>
                  </a:cubicBezTo>
                  <a:cubicBezTo>
                    <a:pt x="4421279" y="594217"/>
                    <a:pt x="4440291" y="597630"/>
                    <a:pt x="4459341" y="600805"/>
                  </a:cubicBezTo>
                  <a:cubicBezTo>
                    <a:pt x="4516491" y="597630"/>
                    <a:pt x="4573788" y="596462"/>
                    <a:pt x="4630791" y="591280"/>
                  </a:cubicBezTo>
                  <a:cubicBezTo>
                    <a:pt x="4643828" y="590095"/>
                    <a:pt x="4656112" y="584595"/>
                    <a:pt x="4668891" y="581755"/>
                  </a:cubicBezTo>
                  <a:cubicBezTo>
                    <a:pt x="4684695" y="578243"/>
                    <a:pt x="4700641" y="575405"/>
                    <a:pt x="4716516" y="572230"/>
                  </a:cubicBezTo>
                  <a:cubicBezTo>
                    <a:pt x="4776841" y="575405"/>
                    <a:pt x="4837310" y="576522"/>
                    <a:pt x="4897491" y="581755"/>
                  </a:cubicBezTo>
                  <a:cubicBezTo>
                    <a:pt x="4991734" y="589950"/>
                    <a:pt x="4875711" y="589707"/>
                    <a:pt x="4973691" y="619855"/>
                  </a:cubicBezTo>
                  <a:cubicBezTo>
                    <a:pt x="5001170" y="628310"/>
                    <a:pt x="5030841" y="626205"/>
                    <a:pt x="5059416" y="629380"/>
                  </a:cubicBezTo>
                  <a:cubicBezTo>
                    <a:pt x="5075291" y="635730"/>
                    <a:pt x="5090323" y="644847"/>
                    <a:pt x="5107041" y="648430"/>
                  </a:cubicBezTo>
                  <a:cubicBezTo>
                    <a:pt x="5202022" y="668783"/>
                    <a:pt x="5325203" y="652197"/>
                    <a:pt x="5411841" y="648430"/>
                  </a:cubicBezTo>
                  <a:lnTo>
                    <a:pt x="5468991" y="629380"/>
                  </a:lnTo>
                  <a:cubicBezTo>
                    <a:pt x="5478516" y="626205"/>
                    <a:pt x="5489212" y="625424"/>
                    <a:pt x="5497566" y="619855"/>
                  </a:cubicBezTo>
                  <a:cubicBezTo>
                    <a:pt x="5514863" y="608324"/>
                    <a:pt x="5532499" y="592946"/>
                    <a:pt x="5554716" y="591280"/>
                  </a:cubicBezTo>
                  <a:cubicBezTo>
                    <a:pt x="5672033" y="582481"/>
                    <a:pt x="5907141" y="572230"/>
                    <a:pt x="5907141" y="572230"/>
                  </a:cubicBezTo>
                  <a:cubicBezTo>
                    <a:pt x="5919841" y="565880"/>
                    <a:pt x="5932190" y="558773"/>
                    <a:pt x="5945241" y="553180"/>
                  </a:cubicBezTo>
                  <a:cubicBezTo>
                    <a:pt x="6032707" y="515695"/>
                    <a:pt x="6155947" y="550401"/>
                    <a:pt x="6230991" y="553180"/>
                  </a:cubicBezTo>
                  <a:cubicBezTo>
                    <a:pt x="6303735" y="601676"/>
                    <a:pt x="6240057" y="566127"/>
                    <a:pt x="6411966" y="581755"/>
                  </a:cubicBezTo>
                  <a:cubicBezTo>
                    <a:pt x="6431199" y="583503"/>
                    <a:pt x="6449806" y="590983"/>
                    <a:pt x="6469116" y="591280"/>
                  </a:cubicBezTo>
                  <a:cubicBezTo>
                    <a:pt x="6656419" y="594162"/>
                    <a:pt x="6843766" y="591280"/>
                    <a:pt x="7031091" y="591280"/>
                  </a:cubicBezTo>
                  <a:lnTo>
                    <a:pt x="7031091" y="800830"/>
                  </a:lnTo>
                  <a:lnTo>
                    <a:pt x="23094" y="793954"/>
                  </a:lnTo>
                  <a:cubicBezTo>
                    <a:pt x="22289" y="622504"/>
                    <a:pt x="21483" y="451055"/>
                    <a:pt x="20678" y="279605"/>
                  </a:cubicBezTo>
                  <a:close/>
                </a:path>
              </a:pathLst>
            </a:cu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Wolke 18"/>
            <p:cNvSpPr/>
            <p:nvPr/>
          </p:nvSpPr>
          <p:spPr>
            <a:xfrm>
              <a:off x="5228003" y="-1221517"/>
              <a:ext cx="647700" cy="243015"/>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Wolke 19"/>
            <p:cNvSpPr/>
            <p:nvPr/>
          </p:nvSpPr>
          <p:spPr>
            <a:xfrm>
              <a:off x="9044248" y="-1100010"/>
              <a:ext cx="647700" cy="243015"/>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Wolke 20"/>
            <p:cNvSpPr/>
            <p:nvPr/>
          </p:nvSpPr>
          <p:spPr>
            <a:xfrm>
              <a:off x="3770967" y="-978502"/>
              <a:ext cx="647700" cy="243015"/>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Wolke 21"/>
            <p:cNvSpPr/>
            <p:nvPr/>
          </p:nvSpPr>
          <p:spPr>
            <a:xfrm>
              <a:off x="4484842" y="-1284444"/>
              <a:ext cx="485486" cy="243015"/>
            </a:xfrm>
            <a:prstGeom prst="cloud">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fik 2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61617" y="-2157102"/>
              <a:ext cx="1580472" cy="790236"/>
            </a:xfrm>
            <a:prstGeom prst="rect">
              <a:avLst/>
            </a:prstGeom>
          </p:spPr>
        </p:pic>
        <p:sp>
          <p:nvSpPr>
            <p:cNvPr id="25" name="Pfeil nach oben und unten 24"/>
            <p:cNvSpPr/>
            <p:nvPr/>
          </p:nvSpPr>
          <p:spPr>
            <a:xfrm>
              <a:off x="7937839" y="-1473200"/>
              <a:ext cx="307638" cy="990600"/>
            </a:xfrm>
            <a:prstGeom prst="upDown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feld 25"/>
            <p:cNvSpPr txBox="1"/>
            <p:nvPr/>
          </p:nvSpPr>
          <p:spPr>
            <a:xfrm>
              <a:off x="8211708" y="-1203777"/>
              <a:ext cx="964890" cy="369332"/>
            </a:xfrm>
            <a:prstGeom prst="rect">
              <a:avLst/>
            </a:prstGeom>
            <a:noFill/>
          </p:spPr>
          <p:txBody>
            <a:bodyPr wrap="square" rtlCol="0">
              <a:spAutoFit/>
            </a:bodyPr>
            <a:lstStyle/>
            <a:p>
              <a:r>
                <a:rPr lang="de-DE" smtClean="0">
                  <a:solidFill>
                    <a:schemeClr val="accent4"/>
                  </a:solidFill>
                </a:rPr>
                <a:t>10 km</a:t>
              </a:r>
              <a:endParaRPr lang="en-US">
                <a:solidFill>
                  <a:schemeClr val="accent4"/>
                </a:solidFill>
              </a:endParaRPr>
            </a:p>
          </p:txBody>
        </p:sp>
        <p:cxnSp>
          <p:nvCxnSpPr>
            <p:cNvPr id="28" name="Gerader Verbinder 27"/>
            <p:cNvCxnSpPr/>
            <p:nvPr/>
          </p:nvCxnSpPr>
          <p:spPr>
            <a:xfrm>
              <a:off x="3607724" y="-1473200"/>
              <a:ext cx="7012651"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29" name="Textfeld 28"/>
            <p:cNvSpPr txBox="1"/>
            <p:nvPr/>
          </p:nvSpPr>
          <p:spPr>
            <a:xfrm>
              <a:off x="6133378" y="-1151905"/>
              <a:ext cx="2086602" cy="369332"/>
            </a:xfrm>
            <a:prstGeom prst="rect">
              <a:avLst/>
            </a:prstGeom>
            <a:noFill/>
          </p:spPr>
          <p:txBody>
            <a:bodyPr wrap="square" rtlCol="0">
              <a:spAutoFit/>
            </a:bodyPr>
            <a:lstStyle/>
            <a:p>
              <a:r>
                <a:rPr lang="de-DE" smtClean="0">
                  <a:solidFill>
                    <a:schemeClr val="accent4"/>
                  </a:solidFill>
                </a:rPr>
                <a:t>Troposphäre</a:t>
              </a:r>
              <a:endParaRPr lang="en-US">
                <a:solidFill>
                  <a:schemeClr val="accent4"/>
                </a:solidFill>
              </a:endParaRPr>
            </a:p>
          </p:txBody>
        </p:sp>
        <p:sp>
          <p:nvSpPr>
            <p:cNvPr id="30" name="Textfeld 29"/>
            <p:cNvSpPr txBox="1"/>
            <p:nvPr/>
          </p:nvSpPr>
          <p:spPr>
            <a:xfrm>
              <a:off x="6158875" y="-2738617"/>
              <a:ext cx="2086602" cy="369332"/>
            </a:xfrm>
            <a:prstGeom prst="rect">
              <a:avLst/>
            </a:prstGeom>
            <a:noFill/>
          </p:spPr>
          <p:txBody>
            <a:bodyPr wrap="square" rtlCol="0">
              <a:spAutoFit/>
            </a:bodyPr>
            <a:lstStyle/>
            <a:p>
              <a:r>
                <a:rPr lang="de-DE" smtClean="0">
                  <a:solidFill>
                    <a:schemeClr val="accent4"/>
                  </a:solidFill>
                </a:rPr>
                <a:t>Stratosphäre</a:t>
              </a:r>
              <a:endParaRPr lang="en-US">
                <a:solidFill>
                  <a:schemeClr val="accent4"/>
                </a:solidFill>
              </a:endParaRPr>
            </a:p>
          </p:txBody>
        </p:sp>
        <p:sp>
          <p:nvSpPr>
            <p:cNvPr id="31" name="Textfeld 30"/>
            <p:cNvSpPr txBox="1"/>
            <p:nvPr/>
          </p:nvSpPr>
          <p:spPr>
            <a:xfrm>
              <a:off x="6369298" y="-2020443"/>
              <a:ext cx="1314201" cy="410859"/>
            </a:xfrm>
            <a:prstGeom prst="rect">
              <a:avLst/>
            </a:prstGeom>
            <a:noFill/>
          </p:spPr>
          <p:txBody>
            <a:bodyPr wrap="square" rtlCol="0">
              <a:spAutoFit/>
            </a:bodyPr>
            <a:lstStyle/>
            <a:p>
              <a:r>
                <a:rPr lang="de-DE" smtClean="0">
                  <a:solidFill>
                    <a:schemeClr val="accent4"/>
                  </a:solidFill>
                </a:rPr>
                <a:t>13-15 km</a:t>
              </a:r>
              <a:endParaRPr lang="en-US">
                <a:solidFill>
                  <a:schemeClr val="accent4"/>
                </a:solidFill>
              </a:endParaRPr>
            </a:p>
          </p:txBody>
        </p:sp>
        <p:pic>
          <p:nvPicPr>
            <p:cNvPr id="32" name="Grafik 3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797002" y="-3057022"/>
              <a:ext cx="379596" cy="374487"/>
            </a:xfrm>
            <a:prstGeom prst="rect">
              <a:avLst/>
            </a:prstGeom>
          </p:spPr>
        </p:pic>
        <p:sp>
          <p:nvSpPr>
            <p:cNvPr id="33" name="Textfeld 32"/>
            <p:cNvSpPr txBox="1"/>
            <p:nvPr/>
          </p:nvSpPr>
          <p:spPr>
            <a:xfrm>
              <a:off x="9227397" y="-3051867"/>
              <a:ext cx="1314201" cy="369332"/>
            </a:xfrm>
            <a:prstGeom prst="rect">
              <a:avLst/>
            </a:prstGeom>
            <a:noFill/>
          </p:spPr>
          <p:txBody>
            <a:bodyPr wrap="square" rtlCol="0">
              <a:spAutoFit/>
            </a:bodyPr>
            <a:lstStyle/>
            <a:p>
              <a:r>
                <a:rPr lang="de-DE" smtClean="0">
                  <a:solidFill>
                    <a:schemeClr val="accent4"/>
                  </a:solidFill>
                </a:rPr>
                <a:t>50-90 km</a:t>
              </a:r>
              <a:endParaRPr lang="en-US">
                <a:solidFill>
                  <a:schemeClr val="accent4"/>
                </a:solidFill>
              </a:endParaRPr>
            </a:p>
          </p:txBody>
        </p:sp>
      </p:grpSp>
    </p:spTree>
    <p:extLst>
      <p:ext uri="{BB962C8B-B14F-4D97-AF65-F5344CB8AC3E}">
        <p14:creationId xmlns:p14="http://schemas.microsoft.com/office/powerpoint/2010/main" val="13741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p:cNvSpPr>
            <a:spLocks noGrp="1"/>
          </p:cNvSpPr>
          <p:nvPr>
            <p:ph sz="half" idx="1"/>
          </p:nvPr>
        </p:nvSpPr>
        <p:spPr>
          <a:xfrm>
            <a:off x="2125980" y="476885"/>
            <a:ext cx="1348740" cy="4351338"/>
          </a:xfrm>
        </p:spPr>
        <p:txBody>
          <a:bodyPr>
            <a:normAutofit/>
          </a:bodyPr>
          <a:lstStyle/>
          <a:p>
            <a:pPr marL="0" indent="0" algn="ctr">
              <a:buNone/>
            </a:pPr>
            <a:r>
              <a:rPr lang="de-DE" sz="3600" b="1" smtClean="0"/>
              <a:t>S</a:t>
            </a:r>
          </a:p>
          <a:p>
            <a:pPr marL="0" indent="0" algn="ctr">
              <a:buNone/>
            </a:pPr>
            <a:r>
              <a:rPr lang="de-DE" sz="3600" b="1" smtClean="0"/>
              <a:t>O</a:t>
            </a:r>
          </a:p>
          <a:p>
            <a:pPr marL="0" indent="0" algn="ctr">
              <a:buNone/>
            </a:pPr>
            <a:r>
              <a:rPr lang="de-DE" sz="3600" b="1" smtClean="0"/>
              <a:t>F</a:t>
            </a:r>
          </a:p>
          <a:p>
            <a:pPr marL="0" indent="0" algn="ctr">
              <a:buNone/>
            </a:pPr>
            <a:r>
              <a:rPr lang="de-DE" sz="3600" b="1" smtClean="0"/>
              <a:t>I</a:t>
            </a:r>
          </a:p>
          <a:p>
            <a:pPr marL="0" indent="0" algn="ctr">
              <a:buNone/>
            </a:pPr>
            <a:r>
              <a:rPr lang="de-DE" sz="3600" b="1" smtClean="0"/>
              <a:t>A</a:t>
            </a:r>
            <a:endParaRPr lang="en-US" sz="3600"/>
          </a:p>
        </p:txBody>
      </p:sp>
      <p:sp>
        <p:nvSpPr>
          <p:cNvPr id="10" name="Inhaltsplatzhalter 9"/>
          <p:cNvSpPr>
            <a:spLocks noGrp="1"/>
          </p:cNvSpPr>
          <p:nvPr>
            <p:ph sz="half" idx="2"/>
          </p:nvPr>
        </p:nvSpPr>
        <p:spPr>
          <a:xfrm>
            <a:off x="4251960" y="476885"/>
            <a:ext cx="7101840" cy="4351338"/>
          </a:xfrm>
        </p:spPr>
        <p:txBody>
          <a:bodyPr>
            <a:normAutofit/>
          </a:bodyPr>
          <a:lstStyle/>
          <a:p>
            <a:pPr marL="0" indent="0">
              <a:buNone/>
            </a:pPr>
            <a:r>
              <a:rPr lang="de-DE" sz="3600" smtClean="0"/>
              <a:t>Stratosphären-</a:t>
            </a:r>
          </a:p>
          <a:p>
            <a:pPr marL="0" indent="0">
              <a:buNone/>
            </a:pPr>
            <a:r>
              <a:rPr lang="de-DE" sz="3600" smtClean="0"/>
              <a:t>Observatorium</a:t>
            </a:r>
          </a:p>
          <a:p>
            <a:pPr marL="0" indent="0">
              <a:buNone/>
            </a:pPr>
            <a:r>
              <a:rPr lang="de-DE" sz="3600" smtClean="0"/>
              <a:t>für</a:t>
            </a:r>
          </a:p>
          <a:p>
            <a:pPr marL="0" indent="0">
              <a:buNone/>
            </a:pPr>
            <a:r>
              <a:rPr lang="de-DE" sz="3600" smtClean="0"/>
              <a:t>Infrarot</a:t>
            </a:r>
          </a:p>
          <a:p>
            <a:pPr marL="0" indent="0">
              <a:buNone/>
            </a:pPr>
            <a:r>
              <a:rPr lang="de-DE" sz="3600" smtClean="0"/>
              <a:t>Astronomie</a:t>
            </a:r>
            <a:endParaRPr lang="en-US" sz="3600"/>
          </a:p>
        </p:txBody>
      </p:sp>
    </p:spTree>
    <p:extLst>
      <p:ext uri="{BB962C8B-B14F-4D97-AF65-F5344CB8AC3E}">
        <p14:creationId xmlns:p14="http://schemas.microsoft.com/office/powerpoint/2010/main" val="161404788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p:txBody>
          <a:bodyPr/>
          <a:lstStyle/>
          <a:p>
            <a:r>
              <a:rPr lang="de-DE" smtClean="0">
                <a:solidFill>
                  <a:srgbClr val="000000"/>
                </a:solidFill>
              </a:rPr>
              <a:t>Sterne haben Temperaturen an der Oberfläche von ca. </a:t>
            </a:r>
            <a:br>
              <a:rPr lang="de-DE" smtClean="0">
                <a:solidFill>
                  <a:srgbClr val="000000"/>
                </a:solidFill>
              </a:rPr>
            </a:br>
            <a:r>
              <a:rPr lang="de-DE" smtClean="0">
                <a:solidFill>
                  <a:srgbClr val="000000"/>
                </a:solidFill>
              </a:rPr>
              <a:t>3.000 K – 50.000 K</a:t>
            </a:r>
            <a:endParaRPr lang="de-DE" dirty="0">
              <a:solidFill>
                <a:srgbClr val="000000"/>
              </a:solidFill>
            </a:endParaRPr>
          </a:p>
        </p:txBody>
      </p:sp>
      <p:sp>
        <p:nvSpPr>
          <p:cNvPr id="54276" name="Rectangle 4"/>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smtClean="0"/>
              <a:t>Farbe =</a:t>
            </a:r>
            <a:r>
              <a:rPr lang="de-DE" b="1" smtClean="0">
                <a:solidFill>
                  <a:srgbClr val="C00000"/>
                </a:solidFill>
                <a:latin typeface="Calibri" panose="020F0502020204030204" pitchFamily="34" charset="0"/>
              </a:rPr>
              <a:t> </a:t>
            </a:r>
            <a:r>
              <a:rPr lang="de-DE" smtClean="0"/>
              <a:t>Wellenlänge</a:t>
            </a:r>
            <a:endParaRPr lang="de-DE"/>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1236" y="2633139"/>
            <a:ext cx="7523946" cy="4090594"/>
          </a:xfrm>
          <a:prstGeom prst="rect">
            <a:avLst/>
          </a:prstGeom>
        </p:spPr>
      </p:pic>
      <p:sp>
        <p:nvSpPr>
          <p:cNvPr id="4" name="Rechteck 3"/>
          <p:cNvSpPr/>
          <p:nvPr/>
        </p:nvSpPr>
        <p:spPr>
          <a:xfrm>
            <a:off x="4661095" y="6478172"/>
            <a:ext cx="2869809" cy="379828"/>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252211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p:txBody>
          <a:bodyPr/>
          <a:lstStyle/>
          <a:p>
            <a:r>
              <a:rPr lang="de-DE" smtClean="0">
                <a:solidFill>
                  <a:srgbClr val="000000"/>
                </a:solidFill>
              </a:rPr>
              <a:t>Sterne haben Temperaturen an der Oberfläche von ca. </a:t>
            </a:r>
            <a:br>
              <a:rPr lang="de-DE" smtClean="0">
                <a:solidFill>
                  <a:srgbClr val="000000"/>
                </a:solidFill>
              </a:rPr>
            </a:br>
            <a:r>
              <a:rPr lang="de-DE" smtClean="0">
                <a:solidFill>
                  <a:srgbClr val="000000"/>
                </a:solidFill>
              </a:rPr>
              <a:t>3.000 K – 50.000 K</a:t>
            </a:r>
            <a:endParaRPr lang="de-DE" dirty="0">
              <a:solidFill>
                <a:srgbClr val="000000"/>
              </a:solidFill>
            </a:endParaRPr>
          </a:p>
        </p:txBody>
      </p:sp>
      <p:sp>
        <p:nvSpPr>
          <p:cNvPr id="54276" name="Rectangle 4"/>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smtClean="0"/>
              <a:t>Farbe = Wellenlänge</a:t>
            </a:r>
            <a:endParaRPr lang="de-DE"/>
          </a:p>
        </p:txBody>
      </p:sp>
      <p:pic>
        <p:nvPicPr>
          <p:cNvPr id="2" name="Grafik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020653"/>
            <a:ext cx="12221800" cy="3156310"/>
          </a:xfrm>
          <a:prstGeom prst="rect">
            <a:avLst/>
          </a:prstGeom>
        </p:spPr>
      </p:pic>
    </p:spTree>
    <p:extLst>
      <p:ext uri="{BB962C8B-B14F-4D97-AF65-F5344CB8AC3E}">
        <p14:creationId xmlns:p14="http://schemas.microsoft.com/office/powerpoint/2010/main" val="244200280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4275" name="Rectangle 3"/>
          <p:cNvSpPr>
            <a:spLocks noGrp="1" noChangeArrowheads="1"/>
          </p:cNvSpPr>
          <p:nvPr>
            <p:ph type="body" idx="1"/>
          </p:nvPr>
        </p:nvSpPr>
        <p:spPr/>
        <p:txBody>
          <a:bodyPr/>
          <a:lstStyle/>
          <a:p>
            <a:r>
              <a:rPr lang="de-DE" smtClean="0">
                <a:solidFill>
                  <a:srgbClr val="000000"/>
                </a:solidFill>
              </a:rPr>
              <a:t>Sterne haben Temperaturen an der Oberfläche von ca. </a:t>
            </a:r>
            <a:br>
              <a:rPr lang="de-DE" smtClean="0">
                <a:solidFill>
                  <a:srgbClr val="000000"/>
                </a:solidFill>
              </a:rPr>
            </a:br>
            <a:r>
              <a:rPr lang="de-DE" smtClean="0">
                <a:solidFill>
                  <a:srgbClr val="000000"/>
                </a:solidFill>
              </a:rPr>
              <a:t>3.000 K – 50.000 K</a:t>
            </a:r>
            <a:endParaRPr lang="de-DE" dirty="0">
              <a:solidFill>
                <a:srgbClr val="000000"/>
              </a:solidFill>
            </a:endParaRPr>
          </a:p>
        </p:txBody>
      </p:sp>
      <p:sp>
        <p:nvSpPr>
          <p:cNvPr id="54276" name="Rectangle 4"/>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b="1">
                <a:solidFill>
                  <a:srgbClr val="C00000"/>
                </a:solidFill>
                <a:latin typeface="Calibri" panose="020F0502020204030204" pitchFamily="34" charset="0"/>
              </a:rPr>
              <a:t>Farbe = Wellenlänge</a:t>
            </a:r>
          </a:p>
        </p:txBody>
      </p:sp>
      <p:pic>
        <p:nvPicPr>
          <p:cNvPr id="3" name="Grafik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502" y="-739840"/>
            <a:ext cx="12492682" cy="8336394"/>
          </a:xfrm>
          <a:prstGeom prst="rect">
            <a:avLst/>
          </a:prstGeom>
        </p:spPr>
      </p:pic>
      <p:sp>
        <p:nvSpPr>
          <p:cNvPr id="2" name="Rechteck 1"/>
          <p:cNvSpPr/>
          <p:nvPr/>
        </p:nvSpPr>
        <p:spPr>
          <a:xfrm>
            <a:off x="7357996" y="6488668"/>
            <a:ext cx="4706801" cy="369332"/>
          </a:xfrm>
          <a:prstGeom prst="rect">
            <a:avLst/>
          </a:prstGeom>
        </p:spPr>
        <p:txBody>
          <a:bodyPr wrap="none">
            <a:spAutoFit/>
          </a:bodyPr>
          <a:lstStyle/>
          <a:p>
            <a:r>
              <a:rPr lang="en-US" i="1" smtClean="0">
                <a:solidFill>
                  <a:schemeClr val="bg1"/>
                </a:solidFill>
              </a:rPr>
              <a:t>Credit: Mike Read (WFAU), UKIDSS/GPS and VVV</a:t>
            </a:r>
            <a:endParaRPr lang="en-US">
              <a:solidFill>
                <a:schemeClr val="bg1"/>
              </a:solidFill>
            </a:endParaRPr>
          </a:p>
        </p:txBody>
      </p:sp>
    </p:spTree>
    <p:extLst>
      <p:ext uri="{BB962C8B-B14F-4D97-AF65-F5344CB8AC3E}">
        <p14:creationId xmlns:p14="http://schemas.microsoft.com/office/powerpoint/2010/main" val="309948734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8" name="Picture 6" descr="blowdryer_ir"/>
          <p:cNvPicPr>
            <a:picLocks noChangeAspect="1" noChangeArrowheads="1"/>
          </p:cNvPicPr>
          <p:nvPr/>
        </p:nvPicPr>
        <p:blipFill>
          <a:blip r:embed="rId2"/>
          <a:srcRect/>
          <a:stretch>
            <a:fillRect/>
          </a:stretch>
        </p:blipFill>
        <p:spPr bwMode="auto">
          <a:xfrm>
            <a:off x="1760538" y="2789484"/>
            <a:ext cx="6787024" cy="4068516"/>
          </a:xfrm>
          <a:prstGeom prst="rect">
            <a:avLst/>
          </a:prstGeom>
          <a:noFill/>
        </p:spPr>
      </p:pic>
      <p:sp>
        <p:nvSpPr>
          <p:cNvPr id="54275" name="Rectangle 3"/>
          <p:cNvSpPr>
            <a:spLocks noGrp="1" noChangeArrowheads="1"/>
          </p:cNvSpPr>
          <p:nvPr>
            <p:ph type="body" idx="1"/>
          </p:nvPr>
        </p:nvSpPr>
        <p:spPr/>
        <p:txBody>
          <a:bodyPr/>
          <a:lstStyle/>
          <a:p>
            <a:r>
              <a:rPr lang="de-DE" dirty="0">
                <a:solidFill>
                  <a:srgbClr val="000000"/>
                </a:solidFill>
              </a:rPr>
              <a:t>Körper, die kälter als 400°C sind, strahlen nicht im optischen Spektralbereich sondern im Infraroten.</a:t>
            </a:r>
          </a:p>
        </p:txBody>
      </p:sp>
      <p:sp>
        <p:nvSpPr>
          <p:cNvPr id="54276" name="Rectangle 4"/>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smtClean="0"/>
              <a:t>Farbe =</a:t>
            </a:r>
            <a:r>
              <a:rPr lang="de-DE" b="1" smtClean="0">
                <a:solidFill>
                  <a:srgbClr val="C00000"/>
                </a:solidFill>
                <a:latin typeface="Calibri" panose="020F0502020204030204" pitchFamily="34" charset="0"/>
              </a:rPr>
              <a:t> </a:t>
            </a:r>
            <a:r>
              <a:rPr lang="de-DE" smtClean="0"/>
              <a:t>We</a:t>
            </a:r>
            <a:r>
              <a:rPr lang="de-DE"/>
              <a:t>l</a:t>
            </a:r>
            <a:r>
              <a:rPr lang="de-DE" smtClean="0"/>
              <a:t>lenlänge</a:t>
            </a:r>
            <a:endParaRPr lang="de-DE"/>
          </a:p>
        </p:txBody>
      </p:sp>
      <p:pic>
        <p:nvPicPr>
          <p:cNvPr id="54277" name="Picture 5" descr="blowdryer_vis"/>
          <p:cNvPicPr>
            <a:picLocks noChangeAspect="1" noChangeArrowheads="1"/>
          </p:cNvPicPr>
          <p:nvPr/>
        </p:nvPicPr>
        <p:blipFill>
          <a:blip r:embed="rId3"/>
          <a:srcRect/>
          <a:stretch>
            <a:fillRect/>
          </a:stretch>
        </p:blipFill>
        <p:spPr bwMode="auto">
          <a:xfrm>
            <a:off x="1760538" y="2801055"/>
            <a:ext cx="5346861" cy="4019972"/>
          </a:xfrm>
          <a:prstGeom prst="rect">
            <a:avLst/>
          </a:prstGeom>
          <a:noFill/>
        </p:spPr>
      </p:pic>
    </p:spTree>
    <p:extLst>
      <p:ext uri="{BB962C8B-B14F-4D97-AF65-F5344CB8AC3E}">
        <p14:creationId xmlns:p14="http://schemas.microsoft.com/office/powerpoint/2010/main" val="42124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427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Rectangle 3"/>
          <p:cNvSpPr>
            <a:spLocks noGrp="1" noChangeArrowheads="1"/>
          </p:cNvSpPr>
          <p:nvPr>
            <p:ph type="body" idx="1"/>
          </p:nvPr>
        </p:nvSpPr>
        <p:spPr/>
        <p:txBody>
          <a:bodyPr/>
          <a:lstStyle/>
          <a:p>
            <a:r>
              <a:rPr lang="de-DE" dirty="0">
                <a:solidFill>
                  <a:srgbClr val="000000"/>
                </a:solidFill>
              </a:rPr>
              <a:t>Mit einer Infrarotkamera kann man die Wärmestrahlung eines Körpers aufnehmen, und damit seine Temperatur messen</a:t>
            </a:r>
          </a:p>
        </p:txBody>
      </p:sp>
      <p:sp>
        <p:nvSpPr>
          <p:cNvPr id="56324" name="Rectangle 4"/>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a:t>Farbe =</a:t>
            </a:r>
            <a:r>
              <a:rPr lang="de-DE" b="1">
                <a:solidFill>
                  <a:srgbClr val="C00000"/>
                </a:solidFill>
                <a:latin typeface="Calibri" panose="020F0502020204030204" pitchFamily="34" charset="0"/>
              </a:rPr>
              <a:t> </a:t>
            </a:r>
            <a:r>
              <a:rPr lang="de-DE"/>
              <a:t>Wellenlänge</a:t>
            </a:r>
            <a:endParaRPr lang="de-DE" b="1">
              <a:solidFill>
                <a:srgbClr val="C00000"/>
              </a:solidFill>
              <a:latin typeface="Calibri" panose="020F0502020204030204" pitchFamily="34" charset="0"/>
            </a:endParaRPr>
          </a:p>
        </p:txBody>
      </p:sp>
      <p:pic>
        <p:nvPicPr>
          <p:cNvPr id="56326" name="Picture 6" descr="hotcoldcups_scale"/>
          <p:cNvPicPr>
            <a:picLocks noChangeAspect="1" noChangeArrowheads="1"/>
          </p:cNvPicPr>
          <p:nvPr/>
        </p:nvPicPr>
        <p:blipFill>
          <a:blip r:embed="rId2"/>
          <a:srcRect/>
          <a:stretch>
            <a:fillRect/>
          </a:stretch>
        </p:blipFill>
        <p:spPr bwMode="auto">
          <a:xfrm>
            <a:off x="1717675" y="2827338"/>
            <a:ext cx="6754580" cy="4030662"/>
          </a:xfrm>
          <a:prstGeom prst="rect">
            <a:avLst/>
          </a:prstGeom>
          <a:noFill/>
        </p:spPr>
      </p:pic>
      <p:pic>
        <p:nvPicPr>
          <p:cNvPr id="56327" name="Picture 7" descr="hotcoldcups_vis"/>
          <p:cNvPicPr>
            <a:picLocks noChangeAspect="1" noChangeArrowheads="1"/>
          </p:cNvPicPr>
          <p:nvPr/>
        </p:nvPicPr>
        <p:blipFill>
          <a:blip r:embed="rId3"/>
          <a:srcRect/>
          <a:stretch>
            <a:fillRect/>
          </a:stretch>
        </p:blipFill>
        <p:spPr bwMode="auto">
          <a:xfrm>
            <a:off x="1717674" y="2827337"/>
            <a:ext cx="5321303" cy="3966245"/>
          </a:xfrm>
          <a:prstGeom prst="rect">
            <a:avLst/>
          </a:prstGeom>
          <a:noFill/>
        </p:spPr>
      </p:pic>
    </p:spTree>
    <p:extLst>
      <p:ext uri="{BB962C8B-B14F-4D97-AF65-F5344CB8AC3E}">
        <p14:creationId xmlns:p14="http://schemas.microsoft.com/office/powerpoint/2010/main" val="361987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63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smtClean="0"/>
              <a:t>Sub-mm</a:t>
            </a:r>
            <a:r>
              <a:rPr lang="de-DE"/>
              <a:t> </a:t>
            </a:r>
            <a:r>
              <a:rPr lang="de-DE" smtClean="0"/>
              <a:t>→</a:t>
            </a:r>
            <a:r>
              <a:rPr lang="de-DE" smtClean="0">
                <a:sym typeface="Wingdings" pitchFamily="2" charset="2"/>
              </a:rPr>
              <a:t>Temperatur ?</a:t>
            </a:r>
            <a:endParaRPr lang="de-DE" b="1" dirty="0">
              <a:solidFill>
                <a:srgbClr val="C00000"/>
              </a:solidFill>
              <a:latin typeface="Calibri" panose="020F0502020204030204" pitchFamily="34" charset="0"/>
            </a:endParaRPr>
          </a:p>
        </p:txBody>
      </p:sp>
      <p:sp>
        <p:nvSpPr>
          <p:cNvPr id="3" name="Inhaltsplatzhalter 2"/>
          <p:cNvSpPr>
            <a:spLocks noGrp="1"/>
          </p:cNvSpPr>
          <p:nvPr>
            <p:ph idx="1"/>
          </p:nvPr>
        </p:nvSpPr>
        <p:spPr>
          <a:xfrm>
            <a:off x="1981200" y="1600201"/>
            <a:ext cx="8401080" cy="4525963"/>
          </a:xfrm>
        </p:spPr>
        <p:txBody>
          <a:bodyPr/>
          <a:lstStyle/>
          <a:p>
            <a:r>
              <a:rPr lang="de-DE" dirty="0" smtClean="0">
                <a:solidFill>
                  <a:srgbClr val="000000"/>
                </a:solidFill>
              </a:rPr>
              <a:t>optische Strahlung			6000 K </a:t>
            </a:r>
          </a:p>
          <a:p>
            <a:endParaRPr lang="de-DE" dirty="0">
              <a:solidFill>
                <a:srgbClr val="000000"/>
              </a:solidFill>
            </a:endParaRPr>
          </a:p>
          <a:p>
            <a:r>
              <a:rPr lang="de-DE" dirty="0" smtClean="0">
                <a:solidFill>
                  <a:srgbClr val="000000"/>
                </a:solidFill>
              </a:rPr>
              <a:t>mittleres Infrarot 		</a:t>
            </a:r>
            <a:r>
              <a:rPr lang="de-DE" smtClean="0">
                <a:solidFill>
                  <a:srgbClr val="000000"/>
                </a:solidFill>
              </a:rPr>
              <a:t>	60-600 </a:t>
            </a:r>
            <a:r>
              <a:rPr lang="de-DE" dirty="0" smtClean="0">
                <a:solidFill>
                  <a:srgbClr val="000000"/>
                </a:solidFill>
              </a:rPr>
              <a:t>K</a:t>
            </a:r>
          </a:p>
          <a:p>
            <a:endParaRPr lang="de-DE" dirty="0">
              <a:solidFill>
                <a:srgbClr val="000000"/>
              </a:solidFill>
            </a:endParaRPr>
          </a:p>
          <a:p>
            <a:r>
              <a:rPr lang="de-DE" dirty="0" smtClean="0">
                <a:solidFill>
                  <a:srgbClr val="000000"/>
                </a:solidFill>
              </a:rPr>
              <a:t>fernes Infrarot				60-30 K</a:t>
            </a:r>
          </a:p>
          <a:p>
            <a:endParaRPr lang="de-DE" dirty="0">
              <a:solidFill>
                <a:srgbClr val="000000"/>
              </a:solidFill>
            </a:endParaRPr>
          </a:p>
          <a:p>
            <a:r>
              <a:rPr lang="de-DE" dirty="0" smtClean="0">
                <a:solidFill>
                  <a:srgbClr val="000000"/>
                </a:solidFill>
              </a:rPr>
              <a:t>sub-mm				</a:t>
            </a:r>
            <a:r>
              <a:rPr lang="de-DE" smtClean="0">
                <a:solidFill>
                  <a:srgbClr val="000000"/>
                </a:solidFill>
              </a:rPr>
              <a:t>	3-20 </a:t>
            </a:r>
            <a:r>
              <a:rPr lang="de-DE" dirty="0" smtClean="0">
                <a:solidFill>
                  <a:srgbClr val="000000"/>
                </a:solidFill>
              </a:rPr>
              <a:t>K</a:t>
            </a:r>
          </a:p>
          <a:p>
            <a:pPr>
              <a:buNone/>
            </a:pPr>
            <a:endParaRPr lang="de-DE" dirty="0">
              <a:solidFill>
                <a:srgbClr val="000000"/>
              </a:solidFill>
            </a:endParaRPr>
          </a:p>
        </p:txBody>
      </p:sp>
    </p:spTree>
    <p:extLst>
      <p:ext uri="{BB962C8B-B14F-4D97-AF65-F5344CB8AC3E}">
        <p14:creationId xmlns:p14="http://schemas.microsoft.com/office/powerpoint/2010/main" val="38256010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haltsplatzhalter 5" descr="allsky_mellinger_big-cropped.jpg"/>
          <p:cNvPicPr>
            <a:picLocks noGrp="1" noChangeAspect="1"/>
          </p:cNvPicPr>
          <p:nvPr>
            <p:ph idx="1"/>
          </p:nvPr>
        </p:nvPicPr>
        <p:blipFill>
          <a:blip r:embed="rId3"/>
          <a:stretch>
            <a:fillRect/>
          </a:stretch>
        </p:blipFill>
        <p:spPr>
          <a:xfrm>
            <a:off x="0" y="0"/>
            <a:ext cx="12192000" cy="6858000"/>
          </a:xfrm>
        </p:spPr>
      </p:pic>
      <p:sp>
        <p:nvSpPr>
          <p:cNvPr id="7" name="Textfeld 6"/>
          <p:cNvSpPr txBox="1"/>
          <p:nvPr/>
        </p:nvSpPr>
        <p:spPr>
          <a:xfrm>
            <a:off x="11017777" y="6227782"/>
            <a:ext cx="866519" cy="369332"/>
          </a:xfrm>
          <a:prstGeom prst="rect">
            <a:avLst/>
          </a:prstGeom>
          <a:solidFill>
            <a:srgbClr val="000000"/>
          </a:solidFill>
        </p:spPr>
        <p:txBody>
          <a:bodyPr wrap="none" rtlCol="0">
            <a:spAutoFit/>
          </a:bodyPr>
          <a:lstStyle/>
          <a:p>
            <a:r>
              <a:rPr lang="de-DE" dirty="0">
                <a:solidFill>
                  <a:schemeClr val="bg1"/>
                </a:solidFill>
              </a:rPr>
              <a:t>optisch</a:t>
            </a:r>
          </a:p>
        </p:txBody>
      </p:sp>
    </p:spTree>
    <p:extLst>
      <p:ext uri="{BB962C8B-B14F-4D97-AF65-F5344CB8AC3E}">
        <p14:creationId xmlns:p14="http://schemas.microsoft.com/office/powerpoint/2010/main" val="115190766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a:t>ISM</a:t>
            </a:r>
          </a:p>
        </p:txBody>
      </p:sp>
      <p:sp>
        <p:nvSpPr>
          <p:cNvPr id="104451" name="Rectangle 3"/>
          <p:cNvSpPr>
            <a:spLocks noGrp="1" noChangeArrowheads="1"/>
          </p:cNvSpPr>
          <p:nvPr>
            <p:ph type="body" idx="1"/>
          </p:nvPr>
        </p:nvSpPr>
        <p:spPr/>
        <p:txBody>
          <a:bodyPr/>
          <a:lstStyle/>
          <a:p>
            <a:r>
              <a:rPr lang="de-DE" dirty="0">
                <a:solidFill>
                  <a:srgbClr val="000000"/>
                </a:solidFill>
              </a:rPr>
              <a:t>Atomares </a:t>
            </a:r>
            <a:r>
              <a:rPr lang="de-DE" dirty="0" smtClean="0">
                <a:solidFill>
                  <a:srgbClr val="000000"/>
                </a:solidFill>
              </a:rPr>
              <a:t>Gas</a:t>
            </a:r>
            <a:endParaRPr lang="de-DE" dirty="0">
              <a:solidFill>
                <a:srgbClr val="000000"/>
              </a:solidFill>
            </a:endParaRPr>
          </a:p>
          <a:p>
            <a:r>
              <a:rPr lang="de-DE" dirty="0" smtClean="0">
                <a:solidFill>
                  <a:srgbClr val="000000"/>
                </a:solidFill>
              </a:rPr>
              <a:t>Moleküle</a:t>
            </a:r>
            <a:endParaRPr lang="de-DE" dirty="0">
              <a:solidFill>
                <a:srgbClr val="000000"/>
              </a:solidFill>
            </a:endParaRPr>
          </a:p>
          <a:p>
            <a:r>
              <a:rPr lang="de-DE" dirty="0">
                <a:solidFill>
                  <a:srgbClr val="000000"/>
                </a:solidFill>
              </a:rPr>
              <a:t>?</a:t>
            </a:r>
          </a:p>
        </p:txBody>
      </p:sp>
    </p:spTree>
    <p:extLst>
      <p:ext uri="{BB962C8B-B14F-4D97-AF65-F5344CB8AC3E}">
        <p14:creationId xmlns:p14="http://schemas.microsoft.com/office/powerpoint/2010/main" val="42669587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en-US"/>
              <a:t>Das</a:t>
            </a:r>
            <a:r>
              <a:rPr lang="en-US"/>
              <a:t> Interstellare Medium</a:t>
            </a:r>
          </a:p>
        </p:txBody>
      </p:sp>
      <p:pic>
        <p:nvPicPr>
          <p:cNvPr id="3077" name="Picture 5" descr="ISM"/>
          <p:cNvPicPr>
            <a:picLocks noChangeAspect="1" noChangeArrowheads="1"/>
          </p:cNvPicPr>
          <p:nvPr/>
        </p:nvPicPr>
        <p:blipFill>
          <a:blip r:embed="rId3"/>
          <a:srcRect/>
          <a:stretch>
            <a:fillRect/>
          </a:stretch>
        </p:blipFill>
        <p:spPr bwMode="auto">
          <a:xfrm>
            <a:off x="1524000" y="1236664"/>
            <a:ext cx="9144000" cy="5621337"/>
          </a:xfrm>
          <a:prstGeom prst="rect">
            <a:avLst/>
          </a:prstGeom>
          <a:noFill/>
        </p:spPr>
      </p:pic>
      <p:pic>
        <p:nvPicPr>
          <p:cNvPr id="3079" name="Picture 7" descr="ISMklein"/>
          <p:cNvPicPr>
            <a:picLocks noChangeArrowheads="1"/>
          </p:cNvPicPr>
          <p:nvPr/>
        </p:nvPicPr>
        <p:blipFill>
          <a:blip r:embed="rId4"/>
          <a:srcRect/>
          <a:stretch>
            <a:fillRect/>
          </a:stretch>
        </p:blipFill>
        <p:spPr bwMode="auto">
          <a:xfrm>
            <a:off x="4727576" y="3213101"/>
            <a:ext cx="2544763" cy="1889125"/>
          </a:xfrm>
          <a:prstGeom prst="rect">
            <a:avLst/>
          </a:prstGeom>
          <a:noFill/>
        </p:spPr>
      </p:pic>
      <p:sp>
        <p:nvSpPr>
          <p:cNvPr id="3080" name="Text Box 8"/>
          <p:cNvSpPr txBox="1">
            <a:spLocks noChangeArrowheads="1"/>
          </p:cNvSpPr>
          <p:nvPr/>
        </p:nvSpPr>
        <p:spPr bwMode="auto">
          <a:xfrm>
            <a:off x="2782889" y="5805488"/>
            <a:ext cx="2274149" cy="923330"/>
          </a:xfrm>
          <a:prstGeom prst="rect">
            <a:avLst/>
          </a:prstGeom>
          <a:solidFill>
            <a:srgbClr val="000000">
              <a:alpha val="45000"/>
            </a:srgbClr>
          </a:solidFill>
          <a:ln w="9525">
            <a:noFill/>
            <a:miter lim="800000"/>
            <a:headEnd/>
            <a:tailEnd/>
          </a:ln>
          <a:effectLst/>
        </p:spPr>
        <p:txBody>
          <a:bodyPr wrap="none">
            <a:spAutoFit/>
          </a:bodyPr>
          <a:lstStyle/>
          <a:p>
            <a:r>
              <a:rPr lang="de-DE">
                <a:solidFill>
                  <a:schemeClr val="bg1"/>
                </a:solidFill>
              </a:rPr>
              <a:t>Plejaden</a:t>
            </a:r>
          </a:p>
          <a:p>
            <a:r>
              <a:rPr lang="de-DE">
                <a:solidFill>
                  <a:schemeClr val="bg1"/>
                </a:solidFill>
              </a:rPr>
              <a:t>blau: Reflektionsnebel</a:t>
            </a:r>
          </a:p>
          <a:p>
            <a:r>
              <a:rPr lang="de-DE">
                <a:solidFill>
                  <a:schemeClr val="bg1"/>
                </a:solidFill>
              </a:rPr>
              <a:t>(Staub)</a:t>
            </a:r>
          </a:p>
        </p:txBody>
      </p:sp>
      <p:sp>
        <p:nvSpPr>
          <p:cNvPr id="3081" name="Text Box 9"/>
          <p:cNvSpPr txBox="1">
            <a:spLocks noChangeArrowheads="1"/>
          </p:cNvSpPr>
          <p:nvPr/>
        </p:nvSpPr>
        <p:spPr bwMode="auto">
          <a:xfrm>
            <a:off x="7916863" y="1397000"/>
            <a:ext cx="2017988" cy="923330"/>
          </a:xfrm>
          <a:prstGeom prst="rect">
            <a:avLst/>
          </a:prstGeom>
          <a:solidFill>
            <a:srgbClr val="000000">
              <a:alpha val="45000"/>
            </a:srgbClr>
          </a:solidFill>
          <a:ln w="9525">
            <a:noFill/>
            <a:miter lim="800000"/>
            <a:headEnd/>
            <a:tailEnd/>
          </a:ln>
          <a:effectLst/>
        </p:spPr>
        <p:txBody>
          <a:bodyPr wrap="none">
            <a:spAutoFit/>
          </a:bodyPr>
          <a:lstStyle/>
          <a:p>
            <a:r>
              <a:rPr lang="de-DE">
                <a:solidFill>
                  <a:schemeClr val="bg1"/>
                </a:solidFill>
              </a:rPr>
              <a:t>Kalifornia-Nebel</a:t>
            </a:r>
          </a:p>
          <a:p>
            <a:r>
              <a:rPr lang="de-DE">
                <a:solidFill>
                  <a:schemeClr val="bg1"/>
                </a:solidFill>
              </a:rPr>
              <a:t>rot: Emissionsnebel</a:t>
            </a:r>
          </a:p>
          <a:p>
            <a:r>
              <a:rPr lang="de-DE">
                <a:solidFill>
                  <a:schemeClr val="bg1"/>
                </a:solidFill>
              </a:rPr>
              <a:t>(Wasserstoffgas)</a:t>
            </a:r>
          </a:p>
        </p:txBody>
      </p:sp>
      <p:sp>
        <p:nvSpPr>
          <p:cNvPr id="3082" name="Text Box 10"/>
          <p:cNvSpPr txBox="1">
            <a:spLocks noChangeArrowheads="1"/>
          </p:cNvSpPr>
          <p:nvPr/>
        </p:nvSpPr>
        <p:spPr bwMode="auto">
          <a:xfrm>
            <a:off x="1524001" y="2924175"/>
            <a:ext cx="2042097" cy="923330"/>
          </a:xfrm>
          <a:prstGeom prst="rect">
            <a:avLst/>
          </a:prstGeom>
          <a:solidFill>
            <a:srgbClr val="000000">
              <a:alpha val="45000"/>
            </a:srgbClr>
          </a:solidFill>
          <a:ln w="9525">
            <a:noFill/>
            <a:miter lim="800000"/>
            <a:headEnd/>
            <a:tailEnd/>
          </a:ln>
          <a:effectLst/>
        </p:spPr>
        <p:txBody>
          <a:bodyPr wrap="none">
            <a:spAutoFit/>
          </a:bodyPr>
          <a:lstStyle/>
          <a:p>
            <a:r>
              <a:rPr lang="de-DE">
                <a:solidFill>
                  <a:schemeClr val="bg1"/>
                </a:solidFill>
              </a:rPr>
              <a:t>scheinbar geringere</a:t>
            </a:r>
          </a:p>
          <a:p>
            <a:r>
              <a:rPr lang="de-DE">
                <a:solidFill>
                  <a:schemeClr val="bg1"/>
                </a:solidFill>
              </a:rPr>
              <a:t>Sterndichte</a:t>
            </a:r>
          </a:p>
          <a:p>
            <a:r>
              <a:rPr lang="de-DE">
                <a:solidFill>
                  <a:schemeClr val="bg1"/>
                </a:solidFill>
              </a:rPr>
              <a:t>(Staubabsorption)</a:t>
            </a:r>
          </a:p>
        </p:txBody>
      </p:sp>
      <p:sp>
        <p:nvSpPr>
          <p:cNvPr id="3083" name="Oval 11"/>
          <p:cNvSpPr>
            <a:spLocks noChangeArrowheads="1"/>
          </p:cNvSpPr>
          <p:nvPr/>
        </p:nvSpPr>
        <p:spPr bwMode="auto">
          <a:xfrm rot="13593231">
            <a:off x="1766888" y="3771901"/>
            <a:ext cx="9059863" cy="1439862"/>
          </a:xfrm>
          <a:prstGeom prst="ellipse">
            <a:avLst/>
          </a:prstGeom>
          <a:noFill/>
          <a:ln w="38100">
            <a:solidFill>
              <a:srgbClr val="92D050"/>
            </a:solidFill>
            <a:round/>
            <a:headEnd/>
            <a:tailEnd/>
          </a:ln>
          <a:effectLst/>
        </p:spPr>
        <p:txBody>
          <a:bodyPr wrap="none" anchor="ctr"/>
          <a:lstStyle/>
          <a:p>
            <a:endParaRPr lang="en-US"/>
          </a:p>
        </p:txBody>
      </p:sp>
    </p:spTree>
    <p:extLst>
      <p:ext uri="{BB962C8B-B14F-4D97-AF65-F5344CB8AC3E}">
        <p14:creationId xmlns:p14="http://schemas.microsoft.com/office/powerpoint/2010/main" val="18546695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8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308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80" grpId="0" animBg="1"/>
      <p:bldP spid="3081" grpId="0" animBg="1"/>
      <p:bldP spid="3082" grpId="0" animBg="1"/>
      <p:bldP spid="3083" grpId="0" animBg="1"/>
      <p:bldP spid="3083" grpId="1"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de-DE"/>
              <a:t>ISM</a:t>
            </a:r>
          </a:p>
        </p:txBody>
      </p:sp>
      <p:sp>
        <p:nvSpPr>
          <p:cNvPr id="105475" name="Rectangle 3"/>
          <p:cNvSpPr>
            <a:spLocks noGrp="1" noChangeArrowheads="1"/>
          </p:cNvSpPr>
          <p:nvPr>
            <p:ph type="body" idx="1"/>
          </p:nvPr>
        </p:nvSpPr>
        <p:spPr/>
        <p:txBody>
          <a:bodyPr/>
          <a:lstStyle/>
          <a:p>
            <a:r>
              <a:rPr lang="de-DE" dirty="0">
                <a:solidFill>
                  <a:srgbClr val="000000"/>
                </a:solidFill>
              </a:rPr>
              <a:t>Atomares Gas  (optische Teleskope) </a:t>
            </a:r>
          </a:p>
          <a:p>
            <a:r>
              <a:rPr lang="de-DE" dirty="0">
                <a:solidFill>
                  <a:srgbClr val="000000"/>
                </a:solidFill>
              </a:rPr>
              <a:t>Moleküle  (Radioteleskope)</a:t>
            </a:r>
          </a:p>
          <a:p>
            <a:r>
              <a:rPr lang="de-DE" dirty="0">
                <a:solidFill>
                  <a:srgbClr val="000000"/>
                </a:solidFill>
              </a:rPr>
              <a:t>Staub</a:t>
            </a:r>
            <a:br>
              <a:rPr lang="de-DE" dirty="0">
                <a:solidFill>
                  <a:srgbClr val="000000"/>
                </a:solidFill>
              </a:rPr>
            </a:br>
            <a:endParaRPr lang="de-DE" dirty="0">
              <a:solidFill>
                <a:srgbClr val="000000"/>
              </a:solidFill>
            </a:endParaRPr>
          </a:p>
          <a:p>
            <a:pPr>
              <a:buFontTx/>
              <a:buNone/>
            </a:pPr>
            <a:r>
              <a:rPr lang="de-DE" dirty="0">
                <a:solidFill>
                  <a:srgbClr val="000000"/>
                </a:solidFill>
              </a:rPr>
              <a:t/>
            </a:r>
            <a:br>
              <a:rPr lang="de-DE" dirty="0">
                <a:solidFill>
                  <a:srgbClr val="000000"/>
                </a:solidFill>
              </a:rPr>
            </a:br>
            <a:r>
              <a:rPr lang="de-DE" dirty="0">
                <a:solidFill>
                  <a:srgbClr val="000000"/>
                </a:solidFill>
              </a:rPr>
              <a:t/>
            </a:r>
            <a:br>
              <a:rPr lang="de-DE" dirty="0">
                <a:solidFill>
                  <a:srgbClr val="000000"/>
                </a:solidFill>
              </a:rPr>
            </a:br>
            <a:r>
              <a:rPr lang="de-DE" dirty="0">
                <a:solidFill>
                  <a:srgbClr val="000000"/>
                </a:solidFill>
              </a:rPr>
              <a:t>Wie kann man Staub sehen?</a:t>
            </a:r>
          </a:p>
        </p:txBody>
      </p:sp>
      <p:grpSp>
        <p:nvGrpSpPr>
          <p:cNvPr id="2" name="Group 7"/>
          <p:cNvGrpSpPr>
            <a:grpSpLocks/>
          </p:cNvGrpSpPr>
          <p:nvPr/>
        </p:nvGrpSpPr>
        <p:grpSpPr bwMode="auto">
          <a:xfrm>
            <a:off x="2424113" y="2455864"/>
            <a:ext cx="7777162" cy="4402137"/>
            <a:chOff x="570" y="1547"/>
            <a:chExt cx="4899" cy="2773"/>
          </a:xfrm>
        </p:grpSpPr>
        <p:pic>
          <p:nvPicPr>
            <p:cNvPr id="105476" name="Picture 4" descr="dust1"/>
            <p:cNvPicPr>
              <a:picLocks noChangeAspect="1" noChangeArrowheads="1"/>
            </p:cNvPicPr>
            <p:nvPr/>
          </p:nvPicPr>
          <p:blipFill>
            <a:blip r:embed="rId2"/>
            <a:srcRect/>
            <a:stretch>
              <a:fillRect/>
            </a:stretch>
          </p:blipFill>
          <p:spPr bwMode="auto">
            <a:xfrm>
              <a:off x="2974" y="2887"/>
              <a:ext cx="1846" cy="1433"/>
            </a:xfrm>
            <a:prstGeom prst="rect">
              <a:avLst/>
            </a:prstGeom>
            <a:noFill/>
            <a:ln w="9525">
              <a:solidFill>
                <a:srgbClr val="FFFF00"/>
              </a:solidFill>
              <a:miter lim="800000"/>
              <a:headEnd/>
              <a:tailEnd/>
            </a:ln>
          </p:spPr>
        </p:pic>
        <p:pic>
          <p:nvPicPr>
            <p:cNvPr id="105477" name="Picture 5" descr="interstellar_dust_grain_big"/>
            <p:cNvPicPr>
              <a:picLocks noChangeAspect="1" noChangeArrowheads="1"/>
            </p:cNvPicPr>
            <p:nvPr/>
          </p:nvPicPr>
          <p:blipFill>
            <a:blip r:embed="rId3"/>
            <a:srcRect/>
            <a:stretch>
              <a:fillRect/>
            </a:stretch>
          </p:blipFill>
          <p:spPr bwMode="auto">
            <a:xfrm>
              <a:off x="570" y="1706"/>
              <a:ext cx="1819" cy="1572"/>
            </a:xfrm>
            <a:prstGeom prst="rect">
              <a:avLst/>
            </a:prstGeom>
            <a:noFill/>
            <a:ln w="9525">
              <a:solidFill>
                <a:srgbClr val="FFFF00"/>
              </a:solidFill>
              <a:miter lim="800000"/>
              <a:headEnd/>
              <a:tailEnd/>
            </a:ln>
          </p:spPr>
        </p:pic>
        <p:pic>
          <p:nvPicPr>
            <p:cNvPr id="105478" name="Picture 6" descr="dustaggregates"/>
            <p:cNvPicPr>
              <a:picLocks noChangeAspect="1" noChangeArrowheads="1"/>
            </p:cNvPicPr>
            <p:nvPr/>
          </p:nvPicPr>
          <p:blipFill>
            <a:blip r:embed="rId4"/>
            <a:srcRect/>
            <a:stretch>
              <a:fillRect/>
            </a:stretch>
          </p:blipFill>
          <p:spPr bwMode="auto">
            <a:xfrm>
              <a:off x="4105" y="1547"/>
              <a:ext cx="1364" cy="1364"/>
            </a:xfrm>
            <a:prstGeom prst="rect">
              <a:avLst/>
            </a:prstGeom>
            <a:noFill/>
            <a:ln w="9525">
              <a:solidFill>
                <a:srgbClr val="FFFF00"/>
              </a:solidFill>
              <a:miter lim="800000"/>
              <a:headEnd/>
              <a:tailEnd/>
            </a:ln>
          </p:spPr>
        </p:pic>
      </p:grpSp>
    </p:spTree>
    <p:extLst>
      <p:ext uri="{BB962C8B-B14F-4D97-AF65-F5344CB8AC3E}">
        <p14:creationId xmlns:p14="http://schemas.microsoft.com/office/powerpoint/2010/main" val="206990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5475">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Inhaltsplatzhalter 8"/>
          <p:cNvSpPr>
            <a:spLocks noGrp="1"/>
          </p:cNvSpPr>
          <p:nvPr>
            <p:ph sz="half" idx="1"/>
          </p:nvPr>
        </p:nvSpPr>
        <p:spPr>
          <a:xfrm>
            <a:off x="2125980" y="476885"/>
            <a:ext cx="1348740" cy="4351338"/>
          </a:xfrm>
        </p:spPr>
        <p:txBody>
          <a:bodyPr>
            <a:normAutofit/>
          </a:bodyPr>
          <a:lstStyle/>
          <a:p>
            <a:pPr marL="0" indent="0" algn="ctr">
              <a:buNone/>
            </a:pPr>
            <a:r>
              <a:rPr lang="de-DE" sz="3600" b="1" smtClean="0"/>
              <a:t>S</a:t>
            </a:r>
          </a:p>
          <a:p>
            <a:pPr marL="0" indent="0" algn="ctr">
              <a:buNone/>
            </a:pPr>
            <a:r>
              <a:rPr lang="de-DE" sz="3600" b="1" smtClean="0"/>
              <a:t>O</a:t>
            </a:r>
          </a:p>
          <a:p>
            <a:pPr marL="0" indent="0" algn="ctr">
              <a:buNone/>
            </a:pPr>
            <a:r>
              <a:rPr lang="de-DE" sz="3600" b="1" smtClean="0"/>
              <a:t>F</a:t>
            </a:r>
          </a:p>
          <a:p>
            <a:pPr marL="0" indent="0" algn="ctr">
              <a:buNone/>
            </a:pPr>
            <a:r>
              <a:rPr lang="de-DE" sz="3600" b="1" smtClean="0"/>
              <a:t>I</a:t>
            </a:r>
          </a:p>
          <a:p>
            <a:pPr marL="0" indent="0" algn="ctr">
              <a:buNone/>
            </a:pPr>
            <a:r>
              <a:rPr lang="de-DE" sz="3600" b="1" smtClean="0"/>
              <a:t>A</a:t>
            </a:r>
            <a:endParaRPr lang="en-US" sz="3600"/>
          </a:p>
        </p:txBody>
      </p:sp>
      <p:sp>
        <p:nvSpPr>
          <p:cNvPr id="10" name="Inhaltsplatzhalter 9"/>
          <p:cNvSpPr>
            <a:spLocks noGrp="1"/>
          </p:cNvSpPr>
          <p:nvPr>
            <p:ph sz="half" idx="2"/>
          </p:nvPr>
        </p:nvSpPr>
        <p:spPr>
          <a:xfrm>
            <a:off x="4251960" y="476885"/>
            <a:ext cx="7101840" cy="4351338"/>
          </a:xfrm>
        </p:spPr>
        <p:txBody>
          <a:bodyPr>
            <a:normAutofit/>
          </a:bodyPr>
          <a:lstStyle/>
          <a:p>
            <a:pPr marL="0" indent="0">
              <a:buNone/>
            </a:pPr>
            <a:r>
              <a:rPr lang="de-DE" sz="3600" b="1" smtClean="0">
                <a:solidFill>
                  <a:srgbClr val="FF0000"/>
                </a:solidFill>
              </a:rPr>
              <a:t>STRATOSPHÄREN-</a:t>
            </a:r>
          </a:p>
          <a:p>
            <a:pPr marL="0" indent="0">
              <a:buNone/>
            </a:pPr>
            <a:r>
              <a:rPr lang="de-DE" sz="3600" b="1" smtClean="0">
                <a:solidFill>
                  <a:srgbClr val="FF0000"/>
                </a:solidFill>
              </a:rPr>
              <a:t>OBSERVATORIUM</a:t>
            </a:r>
          </a:p>
          <a:p>
            <a:pPr marL="0" indent="0">
              <a:buNone/>
            </a:pPr>
            <a:r>
              <a:rPr lang="de-DE" sz="3600" smtClean="0"/>
              <a:t>für</a:t>
            </a:r>
            <a:endParaRPr lang="de-DE" sz="3600" smtClean="0"/>
          </a:p>
          <a:p>
            <a:pPr marL="0" indent="0">
              <a:buNone/>
            </a:pPr>
            <a:r>
              <a:rPr lang="de-DE" sz="3600" smtClean="0"/>
              <a:t>Infrarot</a:t>
            </a:r>
          </a:p>
          <a:p>
            <a:pPr marL="0" indent="0">
              <a:buNone/>
            </a:pPr>
            <a:r>
              <a:rPr lang="de-DE" sz="3600" smtClean="0"/>
              <a:t>Astronomie</a:t>
            </a:r>
            <a:endParaRPr lang="en-US" sz="3600"/>
          </a:p>
        </p:txBody>
      </p:sp>
    </p:spTree>
    <p:extLst>
      <p:ext uri="{BB962C8B-B14F-4D97-AF65-F5344CB8AC3E}">
        <p14:creationId xmlns:p14="http://schemas.microsoft.com/office/powerpoint/2010/main" val="171660859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Staub absorbiert kurzwellige Strahlung</a:t>
            </a:r>
            <a:endParaRPr lang="en-US"/>
          </a:p>
        </p:txBody>
      </p:sp>
      <p:pic>
        <p:nvPicPr>
          <p:cNvPr id="3" name="Inhaltsplatzhalter 9"/>
          <p:cNvPicPr>
            <a:picLocks/>
          </p:cNvPicPr>
          <p:nvPr/>
        </p:nvPicPr>
        <p:blipFill>
          <a:blip r:embed="rId2"/>
          <a:stretch/>
        </p:blipFill>
        <p:spPr>
          <a:xfrm>
            <a:off x="2136130" y="1705007"/>
            <a:ext cx="3133704" cy="4700556"/>
          </a:xfrm>
          <a:prstGeom prst="rect">
            <a:avLst/>
          </a:prstGeom>
          <a:ln>
            <a:noFill/>
          </a:ln>
        </p:spPr>
      </p:pic>
      <p:pic>
        <p:nvPicPr>
          <p:cNvPr id="4" name="Inhaltsplatzhalter 8"/>
          <p:cNvPicPr>
            <a:picLocks/>
          </p:cNvPicPr>
          <p:nvPr/>
        </p:nvPicPr>
        <p:blipFill>
          <a:blip r:embed="rId3"/>
          <a:stretch/>
        </p:blipFill>
        <p:spPr>
          <a:xfrm>
            <a:off x="5559171" y="1699991"/>
            <a:ext cx="4579016" cy="4705572"/>
          </a:xfrm>
          <a:prstGeom prst="rect">
            <a:avLst/>
          </a:prstGeom>
          <a:ln>
            <a:noFill/>
          </a:ln>
        </p:spPr>
      </p:pic>
    </p:spTree>
    <p:extLst>
      <p:ext uri="{BB962C8B-B14F-4D97-AF65-F5344CB8AC3E}">
        <p14:creationId xmlns:p14="http://schemas.microsoft.com/office/powerpoint/2010/main" val="3819004569"/>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en-US"/>
              <a:t>Absorption</a:t>
            </a:r>
            <a:r>
              <a:rPr lang="en-US" b="1">
                <a:solidFill>
                  <a:srgbClr val="C00000"/>
                </a:solidFill>
                <a:latin typeface="Calibri" panose="020F0502020204030204" pitchFamily="34" charset="0"/>
              </a:rPr>
              <a:t> </a:t>
            </a:r>
            <a:r>
              <a:rPr lang="en-US"/>
              <a:t>und</a:t>
            </a:r>
            <a:r>
              <a:rPr lang="en-US" b="1">
                <a:solidFill>
                  <a:srgbClr val="C00000"/>
                </a:solidFill>
                <a:latin typeface="Calibri" panose="020F0502020204030204" pitchFamily="34" charset="0"/>
              </a:rPr>
              <a:t> </a:t>
            </a:r>
            <a:r>
              <a:rPr lang="en-US"/>
              <a:t>Emission</a:t>
            </a:r>
            <a:endParaRPr lang="de-DE"/>
          </a:p>
        </p:txBody>
      </p:sp>
      <p:sp>
        <p:nvSpPr>
          <p:cNvPr id="77827" name="Rectangle 3"/>
          <p:cNvSpPr>
            <a:spLocks noGrp="1" noChangeArrowheads="1"/>
          </p:cNvSpPr>
          <p:nvPr>
            <p:ph type="body" idx="1"/>
          </p:nvPr>
        </p:nvSpPr>
        <p:spPr/>
        <p:txBody>
          <a:bodyPr/>
          <a:lstStyle/>
          <a:p>
            <a:pPr>
              <a:buFontTx/>
              <a:buNone/>
            </a:pPr>
            <a:r>
              <a:rPr lang="de-DE" dirty="0">
                <a:solidFill>
                  <a:srgbClr val="000000"/>
                </a:solidFill>
              </a:rPr>
              <a:t>	Führt man Atomen Energie zu, strahlen sie diese bei charakteristischen Wellenlängen wieder ab.</a:t>
            </a:r>
          </a:p>
        </p:txBody>
      </p:sp>
      <p:grpSp>
        <p:nvGrpSpPr>
          <p:cNvPr id="2" name="Group 7"/>
          <p:cNvGrpSpPr>
            <a:grpSpLocks/>
          </p:cNvGrpSpPr>
          <p:nvPr/>
        </p:nvGrpSpPr>
        <p:grpSpPr bwMode="auto">
          <a:xfrm>
            <a:off x="2820989" y="3213100"/>
            <a:ext cx="1252537" cy="3644900"/>
            <a:chOff x="4740" y="1661"/>
            <a:chExt cx="789" cy="2359"/>
          </a:xfrm>
        </p:grpSpPr>
        <p:pic>
          <p:nvPicPr>
            <p:cNvPr id="77829" name="Picture 5" descr="Flammenfärbung Kupfer"/>
            <p:cNvPicPr>
              <a:picLocks noChangeAspect="1" noChangeArrowheads="1"/>
            </p:cNvPicPr>
            <p:nvPr/>
          </p:nvPicPr>
          <p:blipFill>
            <a:blip r:embed="rId2"/>
            <a:srcRect/>
            <a:stretch>
              <a:fillRect/>
            </a:stretch>
          </p:blipFill>
          <p:spPr bwMode="auto">
            <a:xfrm>
              <a:off x="4740" y="1661"/>
              <a:ext cx="789" cy="2359"/>
            </a:xfrm>
            <a:prstGeom prst="rect">
              <a:avLst/>
            </a:prstGeom>
            <a:noFill/>
          </p:spPr>
        </p:pic>
        <p:sp>
          <p:nvSpPr>
            <p:cNvPr id="77830" name="Text Box 6"/>
            <p:cNvSpPr txBox="1">
              <a:spLocks noChangeArrowheads="1"/>
            </p:cNvSpPr>
            <p:nvPr/>
          </p:nvSpPr>
          <p:spPr bwMode="auto">
            <a:xfrm>
              <a:off x="4876" y="3657"/>
              <a:ext cx="506" cy="239"/>
            </a:xfrm>
            <a:prstGeom prst="rect">
              <a:avLst/>
            </a:prstGeom>
            <a:noFill/>
            <a:ln w="9525">
              <a:noFill/>
              <a:miter lim="800000"/>
              <a:headEnd/>
              <a:tailEnd/>
            </a:ln>
            <a:effectLst/>
          </p:spPr>
          <p:txBody>
            <a:bodyPr wrap="none">
              <a:spAutoFit/>
            </a:bodyPr>
            <a:lstStyle/>
            <a:p>
              <a:r>
                <a:rPr lang="de-DE"/>
                <a:t>Kupfer</a:t>
              </a:r>
            </a:p>
          </p:txBody>
        </p:sp>
      </p:grpSp>
      <p:grpSp>
        <p:nvGrpSpPr>
          <p:cNvPr id="3" name="Group 9"/>
          <p:cNvGrpSpPr>
            <a:grpSpLocks/>
          </p:cNvGrpSpPr>
          <p:nvPr/>
        </p:nvGrpSpPr>
        <p:grpSpPr bwMode="auto">
          <a:xfrm>
            <a:off x="1524000" y="3213101"/>
            <a:ext cx="1258888" cy="3643313"/>
            <a:chOff x="3923" y="1661"/>
            <a:chExt cx="793" cy="2358"/>
          </a:xfrm>
        </p:grpSpPr>
        <p:pic>
          <p:nvPicPr>
            <p:cNvPr id="77828" name="Picture 4" descr="Flammenfärbung Natrium"/>
            <p:cNvPicPr>
              <a:picLocks noChangeAspect="1" noChangeArrowheads="1"/>
            </p:cNvPicPr>
            <p:nvPr/>
          </p:nvPicPr>
          <p:blipFill>
            <a:blip r:embed="rId3"/>
            <a:srcRect/>
            <a:stretch>
              <a:fillRect/>
            </a:stretch>
          </p:blipFill>
          <p:spPr bwMode="auto">
            <a:xfrm>
              <a:off x="3923" y="1661"/>
              <a:ext cx="793" cy="2358"/>
            </a:xfrm>
            <a:prstGeom prst="rect">
              <a:avLst/>
            </a:prstGeom>
            <a:noFill/>
          </p:spPr>
        </p:pic>
        <p:sp>
          <p:nvSpPr>
            <p:cNvPr id="77832" name="Text Box 8"/>
            <p:cNvSpPr txBox="1">
              <a:spLocks noChangeArrowheads="1"/>
            </p:cNvSpPr>
            <p:nvPr/>
          </p:nvSpPr>
          <p:spPr bwMode="auto">
            <a:xfrm>
              <a:off x="4014" y="3657"/>
              <a:ext cx="620" cy="238"/>
            </a:xfrm>
            <a:prstGeom prst="rect">
              <a:avLst/>
            </a:prstGeom>
            <a:noFill/>
            <a:ln w="9525">
              <a:noFill/>
              <a:miter lim="800000"/>
              <a:headEnd/>
              <a:tailEnd/>
            </a:ln>
            <a:effectLst/>
          </p:spPr>
          <p:txBody>
            <a:bodyPr wrap="none">
              <a:spAutoFit/>
            </a:bodyPr>
            <a:lstStyle/>
            <a:p>
              <a:r>
                <a:rPr lang="de-DE"/>
                <a:t>Natrium</a:t>
              </a:r>
            </a:p>
          </p:txBody>
        </p:sp>
      </p:grpSp>
      <p:sp>
        <p:nvSpPr>
          <p:cNvPr id="77835" name="AutoShape 11"/>
          <p:cNvSpPr>
            <a:spLocks noChangeArrowheads="1"/>
          </p:cNvSpPr>
          <p:nvPr/>
        </p:nvSpPr>
        <p:spPr bwMode="auto">
          <a:xfrm>
            <a:off x="4656139" y="4292600"/>
            <a:ext cx="1150937" cy="1225550"/>
          </a:xfrm>
          <a:prstGeom prst="triangle">
            <a:avLst>
              <a:gd name="adj" fmla="val 50000"/>
            </a:avLst>
          </a:prstGeom>
          <a:solidFill>
            <a:srgbClr val="C0C0C0"/>
          </a:solidFill>
          <a:ln w="9525">
            <a:noFill/>
            <a:miter lim="800000"/>
            <a:headEnd/>
            <a:tailEnd/>
          </a:ln>
          <a:effectLst/>
        </p:spPr>
        <p:txBody>
          <a:bodyPr wrap="none" anchor="ctr"/>
          <a:lstStyle/>
          <a:p>
            <a:endParaRPr lang="en-US"/>
          </a:p>
        </p:txBody>
      </p:sp>
      <p:sp>
        <p:nvSpPr>
          <p:cNvPr id="77836" name="Line 12"/>
          <p:cNvSpPr>
            <a:spLocks noChangeShapeType="1"/>
          </p:cNvSpPr>
          <p:nvPr/>
        </p:nvSpPr>
        <p:spPr bwMode="auto">
          <a:xfrm>
            <a:off x="4151314" y="4724400"/>
            <a:ext cx="865187" cy="0"/>
          </a:xfrm>
          <a:prstGeom prst="line">
            <a:avLst/>
          </a:prstGeom>
          <a:noFill/>
          <a:ln w="28575">
            <a:solidFill>
              <a:schemeClr val="hlink"/>
            </a:solidFill>
            <a:round/>
            <a:headEnd/>
            <a:tailEnd type="triangle" w="med" len="med"/>
          </a:ln>
          <a:effectLst/>
        </p:spPr>
        <p:txBody>
          <a:bodyPr/>
          <a:lstStyle/>
          <a:p>
            <a:endParaRPr lang="en-US"/>
          </a:p>
        </p:txBody>
      </p:sp>
      <p:pic>
        <p:nvPicPr>
          <p:cNvPr id="77837" name="Picture 13" descr="Linienspektrum-Natrium-opt3-b04"/>
          <p:cNvPicPr>
            <a:picLocks noChangeAspect="1" noChangeArrowheads="1"/>
          </p:cNvPicPr>
          <p:nvPr/>
        </p:nvPicPr>
        <p:blipFill>
          <a:blip r:embed="rId4"/>
          <a:srcRect/>
          <a:stretch>
            <a:fillRect/>
          </a:stretch>
        </p:blipFill>
        <p:spPr bwMode="auto">
          <a:xfrm>
            <a:off x="6311900" y="5013326"/>
            <a:ext cx="4038600" cy="733425"/>
          </a:xfrm>
          <a:prstGeom prst="rect">
            <a:avLst/>
          </a:prstGeom>
          <a:noFill/>
        </p:spPr>
      </p:pic>
      <p:pic>
        <p:nvPicPr>
          <p:cNvPr id="77838" name="Picture 14" descr="Linienspektrum-Kupferopt3-b05"/>
          <p:cNvPicPr>
            <a:picLocks noChangeAspect="1" noChangeArrowheads="1"/>
          </p:cNvPicPr>
          <p:nvPr/>
        </p:nvPicPr>
        <p:blipFill>
          <a:blip r:embed="rId5"/>
          <a:srcRect/>
          <a:stretch>
            <a:fillRect/>
          </a:stretch>
        </p:blipFill>
        <p:spPr bwMode="auto">
          <a:xfrm>
            <a:off x="6311900" y="5013326"/>
            <a:ext cx="4038600" cy="733425"/>
          </a:xfrm>
          <a:prstGeom prst="rect">
            <a:avLst/>
          </a:prstGeom>
          <a:noFill/>
        </p:spPr>
      </p:pic>
      <p:sp>
        <p:nvSpPr>
          <p:cNvPr id="77839" name="Line 15"/>
          <p:cNvSpPr>
            <a:spLocks noChangeShapeType="1"/>
          </p:cNvSpPr>
          <p:nvPr/>
        </p:nvSpPr>
        <p:spPr bwMode="auto">
          <a:xfrm>
            <a:off x="5519738" y="4868864"/>
            <a:ext cx="792162" cy="504825"/>
          </a:xfrm>
          <a:prstGeom prst="line">
            <a:avLst/>
          </a:prstGeom>
          <a:noFill/>
          <a:ln w="38100">
            <a:solidFill>
              <a:schemeClr val="tx1"/>
            </a:solidFill>
            <a:prstDash val="sysDot"/>
            <a:round/>
            <a:headEnd/>
            <a:tailEnd type="triangle" w="med" len="med"/>
          </a:ln>
          <a:effectLst/>
        </p:spPr>
        <p:txBody>
          <a:bodyPr/>
          <a:lstStyle/>
          <a:p>
            <a:endParaRPr lang="en-US"/>
          </a:p>
        </p:txBody>
      </p:sp>
      <p:sp>
        <p:nvSpPr>
          <p:cNvPr id="77840" name="Line 16"/>
          <p:cNvSpPr>
            <a:spLocks noChangeShapeType="1"/>
          </p:cNvSpPr>
          <p:nvPr/>
        </p:nvSpPr>
        <p:spPr bwMode="auto">
          <a:xfrm>
            <a:off x="2927350" y="4724400"/>
            <a:ext cx="2089150" cy="0"/>
          </a:xfrm>
          <a:prstGeom prst="line">
            <a:avLst/>
          </a:prstGeom>
          <a:noFill/>
          <a:ln w="28575">
            <a:solidFill>
              <a:schemeClr val="folHlink"/>
            </a:solidFill>
            <a:round/>
            <a:headEnd/>
            <a:tailEnd type="triangle" w="med" len="med"/>
          </a:ln>
          <a:effectLst/>
        </p:spPr>
        <p:txBody>
          <a:bodyPr/>
          <a:lstStyle/>
          <a:p>
            <a:endParaRPr lang="en-US"/>
          </a:p>
        </p:txBody>
      </p:sp>
      <p:pic>
        <p:nvPicPr>
          <p:cNvPr id="77841" name="Picture 17" descr="Linienspektrum-Kupferopt3-b05"/>
          <p:cNvPicPr>
            <a:picLocks noChangeAspect="1" noChangeArrowheads="1"/>
          </p:cNvPicPr>
          <p:nvPr/>
        </p:nvPicPr>
        <p:blipFill>
          <a:blip r:embed="rId5"/>
          <a:srcRect/>
          <a:stretch>
            <a:fillRect/>
          </a:stretch>
        </p:blipFill>
        <p:spPr bwMode="auto">
          <a:xfrm>
            <a:off x="6311900" y="4076701"/>
            <a:ext cx="4038600" cy="733425"/>
          </a:xfrm>
          <a:prstGeom prst="rect">
            <a:avLst/>
          </a:prstGeom>
          <a:noFill/>
        </p:spPr>
      </p:pic>
      <p:sp>
        <p:nvSpPr>
          <p:cNvPr id="77842" name="Text Box 18"/>
          <p:cNvSpPr txBox="1">
            <a:spLocks noChangeArrowheads="1"/>
          </p:cNvSpPr>
          <p:nvPr/>
        </p:nvSpPr>
        <p:spPr bwMode="auto">
          <a:xfrm>
            <a:off x="4367214" y="5949951"/>
            <a:ext cx="5832475" cy="701675"/>
          </a:xfrm>
          <a:prstGeom prst="rect">
            <a:avLst/>
          </a:prstGeom>
          <a:noFill/>
          <a:ln w="9525">
            <a:noFill/>
            <a:miter lim="800000"/>
            <a:headEnd/>
            <a:tailEnd/>
          </a:ln>
          <a:effectLst/>
        </p:spPr>
        <p:txBody>
          <a:bodyPr>
            <a:spAutoFit/>
          </a:bodyPr>
          <a:lstStyle/>
          <a:p>
            <a:r>
              <a:rPr lang="de-DE" sz="2000" dirty="0">
                <a:solidFill>
                  <a:srgbClr val="000000"/>
                </a:solidFill>
              </a:rPr>
              <a:t>Jedes Element hat seinen ganz charakteristischen, spektralen Fingerabdruck.</a:t>
            </a:r>
          </a:p>
        </p:txBody>
      </p:sp>
    </p:spTree>
    <p:extLst>
      <p:ext uri="{BB962C8B-B14F-4D97-AF65-F5344CB8AC3E}">
        <p14:creationId xmlns:p14="http://schemas.microsoft.com/office/powerpoint/2010/main" val="2364218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78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78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77836"/>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77839"/>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78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784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2" nodeType="clickEffect">
                                  <p:stCondLst>
                                    <p:cond delay="0"/>
                                  </p:stCondLst>
                                  <p:childTnLst>
                                    <p:set>
                                      <p:cBhvr>
                                        <p:cTn id="43" dur="1" fill="hold">
                                          <p:stCondLst>
                                            <p:cond delay="0"/>
                                          </p:stCondLst>
                                        </p:cTn>
                                        <p:tgtEl>
                                          <p:spTgt spid="7783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78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784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77835"/>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77836"/>
                                        </p:tgtEl>
                                        <p:attrNameLst>
                                          <p:attrName>style.visibility</p:attrName>
                                        </p:attrNameLst>
                                      </p:cBhvr>
                                      <p:to>
                                        <p:strVal val="hidden"/>
                                      </p:to>
                                    </p:set>
                                  </p:childTnLst>
                                </p:cTn>
                              </p:par>
                              <p:par>
                                <p:cTn id="58" presetID="1" presetClass="exit" presetSubtype="0" fill="hold" grpId="3" nodeType="withEffect">
                                  <p:stCondLst>
                                    <p:cond delay="0"/>
                                  </p:stCondLst>
                                  <p:childTnLst>
                                    <p:set>
                                      <p:cBhvr>
                                        <p:cTn id="59" dur="1" fill="hold">
                                          <p:stCondLst>
                                            <p:cond delay="0"/>
                                          </p:stCondLst>
                                        </p:cTn>
                                        <p:tgtEl>
                                          <p:spTgt spid="7783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78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7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5" grpId="0" animBg="1"/>
      <p:bldP spid="77835" grpId="1" animBg="1"/>
      <p:bldP spid="77836" grpId="0" animBg="1"/>
      <p:bldP spid="77836" grpId="1" animBg="1"/>
      <p:bldP spid="77836" grpId="2" animBg="1"/>
      <p:bldP spid="77839" grpId="0" animBg="1"/>
      <p:bldP spid="77839" grpId="1" animBg="1"/>
      <p:bldP spid="77839" grpId="2" animBg="1"/>
      <p:bldP spid="77839" grpId="3" animBg="1"/>
      <p:bldP spid="77840" grpId="0" animBg="1"/>
      <p:bldP spid="77840" grpId="1" animBg="1"/>
      <p:bldP spid="778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209800" y="7938"/>
            <a:ext cx="7772400" cy="1225550"/>
          </a:xfrm>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en-US"/>
              <a:t>Emissionsspektren</a:t>
            </a:r>
          </a:p>
        </p:txBody>
      </p:sp>
      <p:grpSp>
        <p:nvGrpSpPr>
          <p:cNvPr id="2" name="Group 3"/>
          <p:cNvGrpSpPr>
            <a:grpSpLocks/>
          </p:cNvGrpSpPr>
          <p:nvPr/>
        </p:nvGrpSpPr>
        <p:grpSpPr bwMode="auto">
          <a:xfrm>
            <a:off x="1774826" y="1052513"/>
            <a:ext cx="8728075" cy="506412"/>
            <a:chOff x="204" y="1117"/>
            <a:chExt cx="5498" cy="319"/>
          </a:xfrm>
        </p:grpSpPr>
        <p:pic>
          <p:nvPicPr>
            <p:cNvPr id="74756" name="Picture 4" descr="hydrogen"/>
            <p:cNvPicPr>
              <a:picLocks noChangeAspect="1" noChangeArrowheads="1"/>
            </p:cNvPicPr>
            <p:nvPr/>
          </p:nvPicPr>
          <p:blipFill>
            <a:blip r:embed="rId2"/>
            <a:srcRect/>
            <a:stretch>
              <a:fillRect/>
            </a:stretch>
          </p:blipFill>
          <p:spPr bwMode="auto">
            <a:xfrm>
              <a:off x="1451" y="1117"/>
              <a:ext cx="4251" cy="319"/>
            </a:xfrm>
            <a:prstGeom prst="rect">
              <a:avLst/>
            </a:prstGeom>
            <a:noFill/>
          </p:spPr>
        </p:pic>
        <p:sp>
          <p:nvSpPr>
            <p:cNvPr id="74757" name="Text Box 5"/>
            <p:cNvSpPr txBox="1">
              <a:spLocks noChangeArrowheads="1"/>
            </p:cNvSpPr>
            <p:nvPr/>
          </p:nvSpPr>
          <p:spPr bwMode="auto">
            <a:xfrm>
              <a:off x="204" y="1117"/>
              <a:ext cx="1108" cy="288"/>
            </a:xfrm>
            <a:prstGeom prst="rect">
              <a:avLst/>
            </a:prstGeom>
            <a:noFill/>
            <a:ln w="9525">
              <a:noFill/>
              <a:miter lim="800000"/>
              <a:headEnd/>
              <a:tailEnd/>
            </a:ln>
            <a:effectLst/>
          </p:spPr>
          <p:txBody>
            <a:bodyPr wrap="none">
              <a:spAutoFit/>
            </a:bodyPr>
            <a:lstStyle/>
            <a:p>
              <a:r>
                <a:rPr lang="en-US" sz="2400">
                  <a:solidFill>
                    <a:srgbClr val="FFFF00"/>
                  </a:solidFill>
                  <a:effectLst>
                    <a:outerShdw blurRad="38100" dist="38100" dir="2700000" algn="tl">
                      <a:srgbClr val="000000"/>
                    </a:outerShdw>
                  </a:effectLst>
                  <a:latin typeface="Tahoma" pitchFamily="34" charset="0"/>
                </a:rPr>
                <a:t>Wasserstoff</a:t>
              </a:r>
            </a:p>
          </p:txBody>
        </p:sp>
      </p:grpSp>
      <p:grpSp>
        <p:nvGrpSpPr>
          <p:cNvPr id="3" name="Group 20"/>
          <p:cNvGrpSpPr>
            <a:grpSpLocks/>
          </p:cNvGrpSpPr>
          <p:nvPr/>
        </p:nvGrpSpPr>
        <p:grpSpPr bwMode="auto">
          <a:xfrm>
            <a:off x="2566989" y="1628775"/>
            <a:ext cx="7488237" cy="5018088"/>
            <a:chOff x="657" y="1026"/>
            <a:chExt cx="4717" cy="3161"/>
          </a:xfrm>
        </p:grpSpPr>
        <p:pic>
          <p:nvPicPr>
            <p:cNvPr id="74769" name="Picture 17" descr="n6611noao"/>
            <p:cNvPicPr>
              <a:picLocks noChangeAspect="1" noChangeArrowheads="1"/>
            </p:cNvPicPr>
            <p:nvPr/>
          </p:nvPicPr>
          <p:blipFill>
            <a:blip r:embed="rId3"/>
            <a:srcRect/>
            <a:stretch>
              <a:fillRect/>
            </a:stretch>
          </p:blipFill>
          <p:spPr bwMode="auto">
            <a:xfrm>
              <a:off x="657" y="1026"/>
              <a:ext cx="4717" cy="3161"/>
            </a:xfrm>
            <a:prstGeom prst="rect">
              <a:avLst/>
            </a:prstGeom>
            <a:noFill/>
            <a:ln w="9525">
              <a:solidFill>
                <a:schemeClr val="folHlink"/>
              </a:solidFill>
              <a:miter lim="800000"/>
              <a:headEnd/>
              <a:tailEnd/>
            </a:ln>
          </p:spPr>
        </p:pic>
        <p:sp>
          <p:nvSpPr>
            <p:cNvPr id="74770" name="Text Box 18"/>
            <p:cNvSpPr txBox="1">
              <a:spLocks noChangeArrowheads="1"/>
            </p:cNvSpPr>
            <p:nvPr/>
          </p:nvSpPr>
          <p:spPr bwMode="auto">
            <a:xfrm>
              <a:off x="4377" y="3657"/>
              <a:ext cx="827" cy="407"/>
            </a:xfrm>
            <a:prstGeom prst="rect">
              <a:avLst/>
            </a:prstGeom>
            <a:noFill/>
            <a:ln w="9525">
              <a:noFill/>
              <a:miter lim="800000"/>
              <a:headEnd/>
              <a:tailEnd/>
            </a:ln>
            <a:effectLst/>
          </p:spPr>
          <p:txBody>
            <a:bodyPr wrap="none">
              <a:spAutoFit/>
            </a:bodyPr>
            <a:lstStyle/>
            <a:p>
              <a:r>
                <a:rPr lang="de-DE"/>
                <a:t>M16</a:t>
              </a:r>
            </a:p>
            <a:p>
              <a:r>
                <a:rPr lang="de-DE"/>
                <a:t>Adler-Nebel</a:t>
              </a:r>
            </a:p>
          </p:txBody>
        </p:sp>
      </p:grpSp>
      <p:sp>
        <p:nvSpPr>
          <p:cNvPr id="74771" name="Line 19"/>
          <p:cNvSpPr>
            <a:spLocks noChangeShapeType="1"/>
          </p:cNvSpPr>
          <p:nvPr/>
        </p:nvSpPr>
        <p:spPr bwMode="auto">
          <a:xfrm flipH="1">
            <a:off x="5303838" y="1320801"/>
            <a:ext cx="4203700" cy="2900363"/>
          </a:xfrm>
          <a:prstGeom prst="line">
            <a:avLst/>
          </a:prstGeom>
          <a:noFill/>
          <a:ln w="19050">
            <a:solidFill>
              <a:srgbClr val="92D050"/>
            </a:solidFill>
            <a:round/>
            <a:headEnd type="triangle" w="med" len="med"/>
            <a:tailEnd type="triangle" w="med" len="med"/>
          </a:ln>
          <a:effectLst/>
        </p:spPr>
        <p:txBody>
          <a:bodyPr/>
          <a:lstStyle/>
          <a:p>
            <a:endParaRPr lang="en-US"/>
          </a:p>
        </p:txBody>
      </p:sp>
      <p:sp>
        <p:nvSpPr>
          <p:cNvPr id="74773" name="Text Box 21"/>
          <p:cNvSpPr txBox="1">
            <a:spLocks noChangeArrowheads="1"/>
          </p:cNvSpPr>
          <p:nvPr/>
        </p:nvSpPr>
        <p:spPr bwMode="auto">
          <a:xfrm>
            <a:off x="2640014" y="4724400"/>
            <a:ext cx="2808287" cy="923330"/>
          </a:xfrm>
          <a:prstGeom prst="rect">
            <a:avLst/>
          </a:prstGeom>
          <a:noFill/>
          <a:ln w="9525">
            <a:noFill/>
            <a:miter lim="800000"/>
            <a:headEnd/>
            <a:tailEnd/>
          </a:ln>
          <a:effectLst/>
        </p:spPr>
        <p:txBody>
          <a:bodyPr>
            <a:spAutoFit/>
          </a:bodyPr>
          <a:lstStyle/>
          <a:p>
            <a:r>
              <a:rPr lang="de-DE"/>
              <a:t>das rot leuchtende Gas ist eine HII Region (heißes, ionisiertes Wasserstoffgas)</a:t>
            </a:r>
          </a:p>
        </p:txBody>
      </p:sp>
    </p:spTree>
    <p:extLst>
      <p:ext uri="{BB962C8B-B14F-4D97-AF65-F5344CB8AC3E}">
        <p14:creationId xmlns:p14="http://schemas.microsoft.com/office/powerpoint/2010/main" val="3638450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1" grpId="0" animBg="1"/>
      <p:bldP spid="7477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Molekülwolken</a:t>
            </a:r>
            <a:endParaRPr lang="en-US"/>
          </a:p>
        </p:txBody>
      </p:sp>
      <p:sp>
        <p:nvSpPr>
          <p:cNvPr id="3" name="Inhaltsplatzhalter 2"/>
          <p:cNvSpPr>
            <a:spLocks noGrp="1"/>
          </p:cNvSpPr>
          <p:nvPr>
            <p:ph sz="half" idx="1"/>
          </p:nvPr>
        </p:nvSpPr>
        <p:spPr/>
        <p:txBody>
          <a:bodyPr/>
          <a:lstStyle/>
          <a:p>
            <a:r>
              <a:rPr lang="de-DE" smtClean="0"/>
              <a:t>Spektrum einer</a:t>
            </a:r>
            <a:br>
              <a:rPr lang="de-DE" smtClean="0"/>
            </a:br>
            <a:r>
              <a:rPr lang="de-DE" smtClean="0"/>
              <a:t>Molekülwolke</a:t>
            </a:r>
            <a:endParaRPr lang="en-US"/>
          </a:p>
        </p:txBody>
      </p:sp>
      <p:sp>
        <p:nvSpPr>
          <p:cNvPr id="4" name="Inhaltsplatzhalter 3"/>
          <p:cNvSpPr>
            <a:spLocks noGrp="1"/>
          </p:cNvSpPr>
          <p:nvPr>
            <p:ph sz="half" idx="2"/>
          </p:nvPr>
        </p:nvSpPr>
        <p:spPr/>
        <p:txBody>
          <a:bodyPr/>
          <a:lstStyle/>
          <a:p>
            <a:endParaRPr lang="en-US"/>
          </a:p>
        </p:txBody>
      </p:sp>
      <p:pic>
        <p:nvPicPr>
          <p:cNvPr id="5" name="Grafik 4"/>
          <p:cNvPicPr>
            <a:picLocks noChangeAspect="1"/>
          </p:cNvPicPr>
          <p:nvPr/>
        </p:nvPicPr>
        <p:blipFill>
          <a:blip r:embed="rId2"/>
          <a:stretch>
            <a:fillRect/>
          </a:stretch>
        </p:blipFill>
        <p:spPr>
          <a:xfrm>
            <a:off x="4450505" y="1027906"/>
            <a:ext cx="7413047" cy="5637966"/>
          </a:xfrm>
          <a:prstGeom prst="rect">
            <a:avLst/>
          </a:prstGeom>
        </p:spPr>
      </p:pic>
      <p:sp>
        <p:nvSpPr>
          <p:cNvPr id="6" name="Textfeld 5"/>
          <p:cNvSpPr txBox="1"/>
          <p:nvPr/>
        </p:nvSpPr>
        <p:spPr>
          <a:xfrm>
            <a:off x="9445518" y="6356328"/>
            <a:ext cx="2418034" cy="369332"/>
          </a:xfrm>
          <a:prstGeom prst="rect">
            <a:avLst/>
          </a:prstGeom>
          <a:noFill/>
        </p:spPr>
        <p:txBody>
          <a:bodyPr wrap="none" rtlCol="0">
            <a:spAutoFit/>
          </a:bodyPr>
          <a:lstStyle/>
          <a:p>
            <a:r>
              <a:rPr lang="de-DE" smtClean="0"/>
              <a:t>Quelle: Ted Bergin 2008</a:t>
            </a:r>
            <a:endParaRPr lang="en-US"/>
          </a:p>
        </p:txBody>
      </p:sp>
    </p:spTree>
    <p:extLst>
      <p:ext uri="{BB962C8B-B14F-4D97-AF65-F5344CB8AC3E}">
        <p14:creationId xmlns:p14="http://schemas.microsoft.com/office/powerpoint/2010/main" val="260893459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a:t>(</a:t>
            </a:r>
            <a:r>
              <a:rPr lang="de-DE"/>
              <a:t>Un)durchsichtiger</a:t>
            </a:r>
            <a:r>
              <a:rPr lang="de-DE" b="1">
                <a:solidFill>
                  <a:srgbClr val="C00000"/>
                </a:solidFill>
                <a:latin typeface="Calibri" panose="020F0502020204030204" pitchFamily="34" charset="0"/>
              </a:rPr>
              <a:t> </a:t>
            </a:r>
            <a:r>
              <a:rPr lang="de-DE"/>
              <a:t>Staub</a:t>
            </a:r>
          </a:p>
        </p:txBody>
      </p:sp>
      <p:pic>
        <p:nvPicPr>
          <p:cNvPr id="93187" name="Picture 3" descr="B68-phot-02c-01-normal"/>
          <p:cNvPicPr>
            <a:picLocks noChangeAspect="1" noChangeArrowheads="1"/>
          </p:cNvPicPr>
          <p:nvPr/>
        </p:nvPicPr>
        <p:blipFill>
          <a:blip r:embed="rId2"/>
          <a:srcRect/>
          <a:stretch>
            <a:fillRect/>
          </a:stretch>
        </p:blipFill>
        <p:spPr bwMode="auto">
          <a:xfrm>
            <a:off x="2279650" y="1773238"/>
            <a:ext cx="7632700" cy="4895850"/>
          </a:xfrm>
          <a:prstGeom prst="rect">
            <a:avLst/>
          </a:prstGeom>
          <a:noFill/>
          <a:ln w="9525">
            <a:noFill/>
            <a:miter lim="800000"/>
            <a:headEnd/>
            <a:tailEnd/>
          </a:ln>
        </p:spPr>
      </p:pic>
      <p:sp>
        <p:nvSpPr>
          <p:cNvPr id="93188" name="Text Box 4"/>
          <p:cNvSpPr txBox="1">
            <a:spLocks noChangeArrowheads="1"/>
          </p:cNvSpPr>
          <p:nvPr/>
        </p:nvSpPr>
        <p:spPr bwMode="auto">
          <a:xfrm>
            <a:off x="2495550" y="1412876"/>
            <a:ext cx="7278688" cy="366713"/>
          </a:xfrm>
          <a:prstGeom prst="rect">
            <a:avLst/>
          </a:prstGeom>
          <a:noFill/>
          <a:ln w="9525">
            <a:noFill/>
            <a:miter lim="800000"/>
            <a:headEnd/>
            <a:tailEnd/>
          </a:ln>
          <a:effectLst/>
        </p:spPr>
        <p:txBody>
          <a:bodyPr wrap="none">
            <a:spAutoFit/>
          </a:bodyPr>
          <a:lstStyle/>
          <a:p>
            <a:r>
              <a:rPr lang="en-US">
                <a:solidFill>
                  <a:srgbClr val="FF0000"/>
                </a:solidFill>
                <a:effectLst>
                  <a:outerShdw blurRad="38100" dist="38100" dir="2700000" algn="tl">
                    <a:srgbClr val="000000"/>
                  </a:outerShdw>
                </a:effectLst>
                <a:latin typeface="Tahoma" pitchFamily="34" charset="0"/>
              </a:rPr>
              <a:t>optisch                                                                               infrarot</a:t>
            </a:r>
            <a:endParaRPr lang="de-DE">
              <a:solidFill>
                <a:srgbClr val="FF0000"/>
              </a:solidFill>
              <a:effectLst>
                <a:outerShdw blurRad="38100" dist="38100" dir="2700000" algn="tl">
                  <a:srgbClr val="000000"/>
                </a:outerShdw>
              </a:effectLst>
              <a:latin typeface="Tahoma" pitchFamily="34" charset="0"/>
            </a:endParaRPr>
          </a:p>
        </p:txBody>
      </p:sp>
      <p:pic>
        <p:nvPicPr>
          <p:cNvPr id="93189" name="Picture 5" descr="phot-29c-99-normal copy"/>
          <p:cNvPicPr>
            <a:picLocks noChangeAspect="1" noChangeArrowheads="1"/>
          </p:cNvPicPr>
          <p:nvPr/>
        </p:nvPicPr>
        <p:blipFill>
          <a:blip r:embed="rId3"/>
          <a:srcRect/>
          <a:stretch>
            <a:fillRect/>
          </a:stretch>
        </p:blipFill>
        <p:spPr bwMode="auto">
          <a:xfrm>
            <a:off x="2424113" y="2060575"/>
            <a:ext cx="2889250" cy="3024188"/>
          </a:xfrm>
          <a:prstGeom prst="rect">
            <a:avLst/>
          </a:prstGeom>
          <a:noFill/>
        </p:spPr>
      </p:pic>
      <p:sp>
        <p:nvSpPr>
          <p:cNvPr id="93190" name="Rectangle 6"/>
          <p:cNvSpPr>
            <a:spLocks noChangeArrowheads="1"/>
          </p:cNvSpPr>
          <p:nvPr/>
        </p:nvSpPr>
        <p:spPr bwMode="auto">
          <a:xfrm>
            <a:off x="6240463" y="1773238"/>
            <a:ext cx="3671887" cy="3671887"/>
          </a:xfrm>
          <a:prstGeom prst="rect">
            <a:avLst/>
          </a:prstGeom>
          <a:solidFill>
            <a:schemeClr val="tx1"/>
          </a:solidFill>
          <a:ln w="9525">
            <a:noFill/>
            <a:miter lim="800000"/>
            <a:headEnd/>
            <a:tailEnd/>
          </a:ln>
          <a:effectLst/>
        </p:spPr>
        <p:txBody>
          <a:bodyPr wrap="none" anchor="ctr"/>
          <a:lstStyle/>
          <a:p>
            <a:endParaRPr lang="en-US"/>
          </a:p>
        </p:txBody>
      </p:sp>
      <p:sp>
        <p:nvSpPr>
          <p:cNvPr id="93191" name="Text Box 7"/>
          <p:cNvSpPr txBox="1">
            <a:spLocks noChangeArrowheads="1"/>
          </p:cNvSpPr>
          <p:nvPr/>
        </p:nvSpPr>
        <p:spPr bwMode="auto">
          <a:xfrm>
            <a:off x="4440239" y="1412875"/>
            <a:ext cx="716863" cy="369332"/>
          </a:xfrm>
          <a:prstGeom prst="rect">
            <a:avLst/>
          </a:prstGeom>
          <a:noFill/>
          <a:ln w="9525">
            <a:noFill/>
            <a:miter lim="800000"/>
            <a:headEnd/>
            <a:tailEnd/>
          </a:ln>
          <a:effectLst/>
        </p:spPr>
        <p:txBody>
          <a:bodyPr wrap="none">
            <a:spAutoFit/>
          </a:bodyPr>
          <a:lstStyle/>
          <a:p>
            <a:r>
              <a:rPr lang="de-DE">
                <a:solidFill>
                  <a:srgbClr val="FF0000"/>
                </a:solidFill>
              </a:rPr>
              <a:t>Radio</a:t>
            </a:r>
          </a:p>
        </p:txBody>
      </p:sp>
    </p:spTree>
    <p:extLst>
      <p:ext uri="{BB962C8B-B14F-4D97-AF65-F5344CB8AC3E}">
        <p14:creationId xmlns:p14="http://schemas.microsoft.com/office/powerpoint/2010/main" val="875828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319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9318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31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90" grpId="0" animBg="1"/>
      <p:bldP spid="93191" grpId="0"/>
    </p:bld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5234" name="Rectangle 2"/>
          <p:cNvSpPr>
            <a:spLocks noGrp="1" noChangeArrowheads="1"/>
          </p:cNvSpPr>
          <p:nvPr>
            <p:ph type="title"/>
          </p:nvPr>
        </p:nvSpPr>
        <p:spPr>
          <a:noFill/>
          <a:ln w="9525">
            <a:noFill/>
            <a:miter lim="800000"/>
            <a:headEnd/>
            <a:tailEnd/>
          </a:ln>
          <a:effectLst/>
        </p:spPr>
        <p:txBody>
          <a:bodyPr vert="horz" wrap="square" lIns="91440" tIns="45720" rIns="91440" bIns="45720" numCol="1" rtlCol="0" anchor="ctr" anchorCtr="0" compatLnSpc="1">
            <a:prstTxWarp prst="textNoShape">
              <a:avLst/>
            </a:prstTxWarp>
            <a:normAutofit/>
          </a:bodyPr>
          <a:lstStyle/>
          <a:p>
            <a:r>
              <a:rPr lang="de-DE" dirty="0"/>
              <a:t>Staub</a:t>
            </a:r>
            <a:r>
              <a:rPr lang="de-DE" b="1" dirty="0">
                <a:solidFill>
                  <a:srgbClr val="C00000"/>
                </a:solidFill>
                <a:latin typeface="Calibri" panose="020F0502020204030204" pitchFamily="34" charset="0"/>
              </a:rPr>
              <a:t> </a:t>
            </a:r>
            <a:r>
              <a:rPr lang="de-DE" dirty="0"/>
              <a:t>und</a:t>
            </a:r>
            <a:r>
              <a:rPr lang="de-DE" b="1" dirty="0">
                <a:solidFill>
                  <a:srgbClr val="C00000"/>
                </a:solidFill>
                <a:latin typeface="Calibri" panose="020F0502020204030204" pitchFamily="34" charset="0"/>
              </a:rPr>
              <a:t> </a:t>
            </a:r>
            <a:r>
              <a:rPr lang="de-DE" dirty="0"/>
              <a:t>Molekülwolken</a:t>
            </a:r>
            <a:r>
              <a:rPr lang="de-DE" b="1" dirty="0">
                <a:solidFill>
                  <a:srgbClr val="C00000"/>
                </a:solidFill>
                <a:latin typeface="Calibri" panose="020F0502020204030204" pitchFamily="34" charset="0"/>
              </a:rPr>
              <a:t> </a:t>
            </a:r>
            <a:r>
              <a:rPr lang="de-DE" dirty="0"/>
              <a:t>Hand</a:t>
            </a:r>
            <a:r>
              <a:rPr lang="de-DE" b="1" dirty="0">
                <a:solidFill>
                  <a:srgbClr val="C00000"/>
                </a:solidFill>
                <a:latin typeface="Calibri" panose="020F0502020204030204" pitchFamily="34" charset="0"/>
              </a:rPr>
              <a:t> </a:t>
            </a:r>
            <a:r>
              <a:rPr lang="de-DE" dirty="0"/>
              <a:t>in</a:t>
            </a:r>
            <a:r>
              <a:rPr lang="de-DE" b="1" dirty="0">
                <a:solidFill>
                  <a:srgbClr val="C00000"/>
                </a:solidFill>
                <a:latin typeface="Calibri" panose="020F0502020204030204" pitchFamily="34" charset="0"/>
              </a:rPr>
              <a:t> </a:t>
            </a:r>
            <a:r>
              <a:rPr lang="de-DE" dirty="0"/>
              <a:t>Hand</a:t>
            </a:r>
          </a:p>
        </p:txBody>
      </p:sp>
      <p:pic>
        <p:nvPicPr>
          <p:cNvPr id="95235" name="Picture 3" descr="milkyway"/>
          <p:cNvPicPr>
            <a:picLocks noChangeAspect="1" noChangeArrowheads="1"/>
          </p:cNvPicPr>
          <p:nvPr/>
        </p:nvPicPr>
        <p:blipFill>
          <a:blip r:embed="rId2"/>
          <a:srcRect/>
          <a:stretch>
            <a:fillRect/>
          </a:stretch>
        </p:blipFill>
        <p:spPr bwMode="auto">
          <a:xfrm>
            <a:off x="2063751" y="1413718"/>
            <a:ext cx="8208963" cy="5327650"/>
          </a:xfrm>
          <a:prstGeom prst="rect">
            <a:avLst/>
          </a:prstGeom>
          <a:noFill/>
        </p:spPr>
      </p:pic>
      <p:grpSp>
        <p:nvGrpSpPr>
          <p:cNvPr id="2" name="Group 4"/>
          <p:cNvGrpSpPr>
            <a:grpSpLocks/>
          </p:cNvGrpSpPr>
          <p:nvPr/>
        </p:nvGrpSpPr>
        <p:grpSpPr bwMode="auto">
          <a:xfrm>
            <a:off x="2063751" y="1413719"/>
            <a:ext cx="8207375" cy="5326063"/>
            <a:chOff x="793" y="1162"/>
            <a:chExt cx="4187" cy="2713"/>
          </a:xfrm>
        </p:grpSpPr>
        <p:pic>
          <p:nvPicPr>
            <p:cNvPr id="95237" name="Picture 5" descr="milkyway"/>
            <p:cNvPicPr>
              <a:picLocks noChangeAspect="1" noChangeArrowheads="1"/>
            </p:cNvPicPr>
            <p:nvPr/>
          </p:nvPicPr>
          <p:blipFill>
            <a:blip r:embed="rId3"/>
            <a:srcRect/>
            <a:stretch>
              <a:fillRect/>
            </a:stretch>
          </p:blipFill>
          <p:spPr bwMode="auto">
            <a:xfrm>
              <a:off x="793" y="1162"/>
              <a:ext cx="4187" cy="2713"/>
            </a:xfrm>
            <a:prstGeom prst="rect">
              <a:avLst/>
            </a:prstGeom>
            <a:noFill/>
          </p:spPr>
        </p:pic>
        <p:sp>
          <p:nvSpPr>
            <p:cNvPr id="95238" name="Text Box 6"/>
            <p:cNvSpPr txBox="1">
              <a:spLocks noChangeArrowheads="1"/>
            </p:cNvSpPr>
            <p:nvPr/>
          </p:nvSpPr>
          <p:spPr bwMode="auto">
            <a:xfrm>
              <a:off x="4319" y="1262"/>
              <a:ext cx="246" cy="187"/>
            </a:xfrm>
            <a:prstGeom prst="rect">
              <a:avLst/>
            </a:prstGeom>
            <a:noFill/>
            <a:ln w="9525">
              <a:noFill/>
              <a:miter lim="800000"/>
              <a:headEnd/>
              <a:tailEnd/>
            </a:ln>
            <a:effectLst/>
          </p:spPr>
          <p:txBody>
            <a:bodyPr wrap="none">
              <a:spAutoFit/>
            </a:bodyPr>
            <a:lstStyle/>
            <a:p>
              <a:r>
                <a:rPr lang="de-DE">
                  <a:solidFill>
                    <a:srgbClr val="FFFF00"/>
                  </a:solidFill>
                  <a:latin typeface="Tahoma" pitchFamily="34" charset="0"/>
                </a:rPr>
                <a:t>CO</a:t>
              </a:r>
            </a:p>
          </p:txBody>
        </p:sp>
        <p:sp>
          <p:nvSpPr>
            <p:cNvPr id="95239" name="Line 7"/>
            <p:cNvSpPr>
              <a:spLocks noChangeShapeType="1"/>
            </p:cNvSpPr>
            <p:nvPr/>
          </p:nvSpPr>
          <p:spPr bwMode="auto">
            <a:xfrm flipH="1">
              <a:off x="4150" y="1434"/>
              <a:ext cx="182" cy="91"/>
            </a:xfrm>
            <a:prstGeom prst="line">
              <a:avLst/>
            </a:prstGeom>
            <a:noFill/>
            <a:ln w="9525">
              <a:solidFill>
                <a:srgbClr val="FFFF00"/>
              </a:solidFill>
              <a:round/>
              <a:headEnd/>
              <a:tailEnd type="triangle" w="med" len="med"/>
            </a:ln>
            <a:effectLst/>
          </p:spPr>
          <p:txBody>
            <a:bodyPr/>
            <a:lstStyle/>
            <a:p>
              <a:endParaRPr lang="de-DE"/>
            </a:p>
          </p:txBody>
        </p:sp>
      </p:grpSp>
    </p:spTree>
    <p:extLst>
      <p:ext uri="{BB962C8B-B14F-4D97-AF65-F5344CB8AC3E}">
        <p14:creationId xmlns:p14="http://schemas.microsoft.com/office/powerpoint/2010/main" val="37250981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subTnLst>
                                    <p:set>
                                      <p:cBhvr override="childStyle">
                                        <p:cTn dur="1" fill="hold" display="0" masterRel="nextClick" afterEffect="1"/>
                                        <p:tgtEl>
                                          <p:spTgt spid="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endParaRPr lang="de-DE"/>
          </a:p>
        </p:txBody>
      </p:sp>
      <p:sp>
        <p:nvSpPr>
          <p:cNvPr id="50179" name="Rectangle 3"/>
          <p:cNvSpPr>
            <a:spLocks noGrp="1" noChangeArrowheads="1"/>
          </p:cNvSpPr>
          <p:nvPr>
            <p:ph type="body" idx="1"/>
          </p:nvPr>
        </p:nvSpPr>
        <p:spPr/>
        <p:txBody>
          <a:bodyPr/>
          <a:lstStyle/>
          <a:p>
            <a:endParaRPr lang="de-DE"/>
          </a:p>
        </p:txBody>
      </p:sp>
      <p:pic>
        <p:nvPicPr>
          <p:cNvPr id="50180" name="Picture 4"/>
          <p:cNvPicPr>
            <a:picLocks noChangeAspect="1" noChangeArrowheads="1"/>
          </p:cNvPicPr>
          <p:nvPr/>
        </p:nvPicPr>
        <p:blipFill>
          <a:blip r:embed="rId3" cstate="print"/>
          <a:srcRect/>
          <a:stretch>
            <a:fillRect/>
          </a:stretch>
        </p:blipFill>
        <p:spPr bwMode="auto">
          <a:xfrm>
            <a:off x="0" y="-1"/>
            <a:ext cx="6121400" cy="8017918"/>
          </a:xfrm>
          <a:prstGeom prst="rect">
            <a:avLst/>
          </a:prstGeom>
          <a:noFill/>
        </p:spPr>
      </p:pic>
      <p:pic>
        <p:nvPicPr>
          <p:cNvPr id="50181" name="Picture 5"/>
          <p:cNvPicPr>
            <a:picLocks noChangeAspect="1" noChangeArrowheads="1"/>
          </p:cNvPicPr>
          <p:nvPr/>
        </p:nvPicPr>
        <p:blipFill>
          <a:blip r:embed="rId4" cstate="print"/>
          <a:srcRect/>
          <a:stretch>
            <a:fillRect/>
          </a:stretch>
        </p:blipFill>
        <p:spPr bwMode="auto">
          <a:xfrm>
            <a:off x="6070600" y="-1"/>
            <a:ext cx="6121399" cy="8017917"/>
          </a:xfrm>
          <a:prstGeom prst="rect">
            <a:avLst/>
          </a:prstGeom>
          <a:noFill/>
        </p:spPr>
      </p:pic>
    </p:spTree>
    <p:extLst>
      <p:ext uri="{BB962C8B-B14F-4D97-AF65-F5344CB8AC3E}">
        <p14:creationId xmlns:p14="http://schemas.microsoft.com/office/powerpoint/2010/main" val="349512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1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Instrumente auf SOFIA</a:t>
            </a:r>
            <a:endParaRPr lang="en-US"/>
          </a:p>
        </p:txBody>
      </p:sp>
      <p:sp>
        <p:nvSpPr>
          <p:cNvPr id="3" name="Inhaltsplatzhalter 2"/>
          <p:cNvSpPr>
            <a:spLocks noGrp="1"/>
          </p:cNvSpPr>
          <p:nvPr>
            <p:ph idx="1"/>
          </p:nvPr>
        </p:nvSpPr>
        <p:spPr/>
        <p:txBody>
          <a:bodyPr/>
          <a:lstStyle/>
          <a:p>
            <a:endParaRPr lang="en-US"/>
          </a:p>
        </p:txBody>
      </p:sp>
      <p:pic>
        <p:nvPicPr>
          <p:cNvPr id="6" name="Grafik 5"/>
          <p:cNvPicPr>
            <a:picLocks noChangeAspect="1"/>
          </p:cNvPicPr>
          <p:nvPr/>
        </p:nvPicPr>
        <p:blipFill>
          <a:blip r:embed="rId2"/>
          <a:stretch>
            <a:fillRect/>
          </a:stretch>
        </p:blipFill>
        <p:spPr>
          <a:xfrm>
            <a:off x="3123954" y="1368981"/>
            <a:ext cx="5944092" cy="4120037"/>
          </a:xfrm>
          <a:prstGeom prst="rect">
            <a:avLst/>
          </a:prstGeom>
        </p:spPr>
      </p:pic>
      <p:pic>
        <p:nvPicPr>
          <p:cNvPr id="7" name="Grafik 6"/>
          <p:cNvPicPr>
            <a:picLocks noChangeAspect="1"/>
          </p:cNvPicPr>
          <p:nvPr/>
        </p:nvPicPr>
        <p:blipFill>
          <a:blip r:embed="rId3"/>
          <a:stretch>
            <a:fillRect/>
          </a:stretch>
        </p:blipFill>
        <p:spPr>
          <a:xfrm>
            <a:off x="9342205" y="242641"/>
            <a:ext cx="2102981" cy="1819768"/>
          </a:xfrm>
          <a:prstGeom prst="rect">
            <a:avLst/>
          </a:prstGeom>
        </p:spPr>
      </p:pic>
      <p:pic>
        <p:nvPicPr>
          <p:cNvPr id="8" name="Grafik 7"/>
          <p:cNvPicPr>
            <a:picLocks noChangeAspect="1"/>
          </p:cNvPicPr>
          <p:nvPr/>
        </p:nvPicPr>
        <p:blipFill>
          <a:blip r:embed="rId4"/>
          <a:stretch>
            <a:fillRect/>
          </a:stretch>
        </p:blipFill>
        <p:spPr>
          <a:xfrm>
            <a:off x="9342205" y="2172153"/>
            <a:ext cx="2102981" cy="1575275"/>
          </a:xfrm>
          <a:prstGeom prst="rect">
            <a:avLst/>
          </a:prstGeom>
        </p:spPr>
      </p:pic>
      <p:pic>
        <p:nvPicPr>
          <p:cNvPr id="9" name="Grafik 8"/>
          <p:cNvPicPr>
            <a:picLocks noChangeAspect="1"/>
          </p:cNvPicPr>
          <p:nvPr/>
        </p:nvPicPr>
        <p:blipFill>
          <a:blip r:embed="rId5"/>
          <a:stretch>
            <a:fillRect/>
          </a:stretch>
        </p:blipFill>
        <p:spPr>
          <a:xfrm>
            <a:off x="9375787" y="3857172"/>
            <a:ext cx="2115092" cy="1410153"/>
          </a:xfrm>
          <a:prstGeom prst="rect">
            <a:avLst/>
          </a:prstGeom>
        </p:spPr>
      </p:pic>
      <p:pic>
        <p:nvPicPr>
          <p:cNvPr id="10" name="Grafik 9"/>
          <p:cNvPicPr>
            <a:picLocks noChangeAspect="1"/>
          </p:cNvPicPr>
          <p:nvPr/>
        </p:nvPicPr>
        <p:blipFill>
          <a:blip r:embed="rId6"/>
          <a:stretch>
            <a:fillRect/>
          </a:stretch>
        </p:blipFill>
        <p:spPr>
          <a:xfrm>
            <a:off x="9375787" y="5377069"/>
            <a:ext cx="2131884" cy="1326718"/>
          </a:xfrm>
          <a:prstGeom prst="rect">
            <a:avLst/>
          </a:prstGeom>
        </p:spPr>
      </p:pic>
      <p:pic>
        <p:nvPicPr>
          <p:cNvPr id="11" name="Grafik 10"/>
          <p:cNvPicPr>
            <a:picLocks noChangeAspect="1"/>
          </p:cNvPicPr>
          <p:nvPr/>
        </p:nvPicPr>
        <p:blipFill>
          <a:blip r:embed="rId7"/>
          <a:stretch>
            <a:fillRect/>
          </a:stretch>
        </p:blipFill>
        <p:spPr>
          <a:xfrm>
            <a:off x="7306424" y="5489018"/>
            <a:ext cx="1761622" cy="1326718"/>
          </a:xfrm>
          <a:prstGeom prst="rect">
            <a:avLst/>
          </a:prstGeom>
        </p:spPr>
      </p:pic>
      <p:pic>
        <p:nvPicPr>
          <p:cNvPr id="12" name="Grafik 11"/>
          <p:cNvPicPr>
            <a:picLocks noChangeAspect="1"/>
          </p:cNvPicPr>
          <p:nvPr/>
        </p:nvPicPr>
        <p:blipFill>
          <a:blip r:embed="rId8"/>
          <a:stretch>
            <a:fillRect/>
          </a:stretch>
        </p:blipFill>
        <p:spPr>
          <a:xfrm>
            <a:off x="5391150" y="5494522"/>
            <a:ext cx="1761403" cy="1321213"/>
          </a:xfrm>
          <a:prstGeom prst="rect">
            <a:avLst/>
          </a:prstGeom>
        </p:spPr>
      </p:pic>
      <p:pic>
        <p:nvPicPr>
          <p:cNvPr id="13" name="Grafik 12"/>
          <p:cNvPicPr>
            <a:picLocks noChangeAspect="1"/>
          </p:cNvPicPr>
          <p:nvPr/>
        </p:nvPicPr>
        <p:blipFill>
          <a:blip r:embed="rId9"/>
          <a:stretch>
            <a:fillRect/>
          </a:stretch>
        </p:blipFill>
        <p:spPr>
          <a:xfrm>
            <a:off x="3533775" y="5525400"/>
            <a:ext cx="1720296" cy="1290335"/>
          </a:xfrm>
          <a:prstGeom prst="rect">
            <a:avLst/>
          </a:prstGeom>
        </p:spPr>
      </p:pic>
      <p:cxnSp>
        <p:nvCxnSpPr>
          <p:cNvPr id="16" name="Gerade Verbindung mit Pfeil 15"/>
          <p:cNvCxnSpPr>
            <a:endCxn id="7" idx="1"/>
          </p:cNvCxnSpPr>
          <p:nvPr/>
        </p:nvCxnSpPr>
        <p:spPr>
          <a:xfrm flipV="1">
            <a:off x="6219825" y="1152525"/>
            <a:ext cx="3122380" cy="1809750"/>
          </a:xfrm>
          <a:prstGeom prst="straightConnector1">
            <a:avLst/>
          </a:prstGeom>
          <a:ln w="25400">
            <a:solidFill>
              <a:schemeClr val="accent6">
                <a:lumMod val="60000"/>
                <a:lumOff val="4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18" name="Gerade Verbindung mit Pfeil 17"/>
          <p:cNvCxnSpPr>
            <a:endCxn id="8" idx="1"/>
          </p:cNvCxnSpPr>
          <p:nvPr/>
        </p:nvCxnSpPr>
        <p:spPr>
          <a:xfrm>
            <a:off x="7857951" y="2575100"/>
            <a:ext cx="1484254" cy="384691"/>
          </a:xfrm>
          <a:prstGeom prst="straightConnector1">
            <a:avLst/>
          </a:prstGeom>
          <a:ln w="25400">
            <a:solidFill>
              <a:schemeClr val="accent4"/>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0" name="Gerade Verbindung mit Pfeil 19"/>
          <p:cNvCxnSpPr/>
          <p:nvPr/>
        </p:nvCxnSpPr>
        <p:spPr>
          <a:xfrm>
            <a:off x="7891533" y="3709266"/>
            <a:ext cx="1450672" cy="787637"/>
          </a:xfrm>
          <a:prstGeom prst="straightConnector1">
            <a:avLst/>
          </a:prstGeom>
          <a:ln w="25400">
            <a:solidFill>
              <a:schemeClr val="accent1">
                <a:lumMod val="40000"/>
                <a:lumOff val="60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2" name="Gerade Verbindung mit Pfeil 21"/>
          <p:cNvCxnSpPr/>
          <p:nvPr/>
        </p:nvCxnSpPr>
        <p:spPr>
          <a:xfrm>
            <a:off x="8052968" y="4702623"/>
            <a:ext cx="1322819" cy="711963"/>
          </a:xfrm>
          <a:prstGeom prst="straightConnector1">
            <a:avLst/>
          </a:prstGeom>
          <a:ln w="25400">
            <a:solidFill>
              <a:schemeClr val="accent2"/>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4" name="Gerade Verbindung mit Pfeil 23"/>
          <p:cNvCxnSpPr/>
          <p:nvPr/>
        </p:nvCxnSpPr>
        <p:spPr>
          <a:xfrm>
            <a:off x="6365382" y="4779807"/>
            <a:ext cx="1322819" cy="711963"/>
          </a:xfrm>
          <a:prstGeom prst="straightConnector1">
            <a:avLst/>
          </a:prstGeom>
          <a:ln w="25400">
            <a:solidFill>
              <a:srgbClr val="FF000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a:off x="5113354" y="4775258"/>
            <a:ext cx="505484" cy="722016"/>
          </a:xfrm>
          <a:prstGeom prst="straightConnector1">
            <a:avLst/>
          </a:prstGeom>
          <a:ln w="25400">
            <a:solidFill>
              <a:srgbClr val="00B0F0"/>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27" name="Gerade Verbindung mit Pfeil 26"/>
          <p:cNvCxnSpPr/>
          <p:nvPr/>
        </p:nvCxnSpPr>
        <p:spPr>
          <a:xfrm>
            <a:off x="4234598" y="4637568"/>
            <a:ext cx="132212" cy="859706"/>
          </a:xfrm>
          <a:prstGeom prst="straightConnector1">
            <a:avLst/>
          </a:prstGeom>
          <a:ln w="25400">
            <a:solidFill>
              <a:schemeClr val="tx2">
                <a:lumMod val="75000"/>
              </a:schemeClr>
            </a:solidFill>
            <a:headEnd type="oval"/>
            <a:tailEnd type="ova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312585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SOFIA</a:t>
            </a:r>
            <a:br>
              <a:rPr lang="de-DE" smtClean="0"/>
            </a:br>
            <a:r>
              <a:rPr lang="de-DE" smtClean="0"/>
              <a:t>Wissenschaftliche Highlights</a:t>
            </a:r>
            <a:endParaRPr lang="en-US"/>
          </a:p>
        </p:txBody>
      </p:sp>
      <p:sp>
        <p:nvSpPr>
          <p:cNvPr id="3" name="Textplatzhalter 2"/>
          <p:cNvSpPr>
            <a:spLocks noGrp="1"/>
          </p:cNvSpPr>
          <p:nvPr>
            <p:ph type="body" idx="1"/>
          </p:nvPr>
        </p:nvSpPr>
        <p:spPr/>
        <p:txBody>
          <a:bodyPr/>
          <a:lstStyle/>
          <a:p>
            <a:endParaRPr lang="en-US"/>
          </a:p>
        </p:txBody>
      </p:sp>
    </p:spTree>
    <p:extLst>
      <p:ext uri="{BB962C8B-B14F-4D97-AF65-F5344CB8AC3E}">
        <p14:creationId xmlns:p14="http://schemas.microsoft.com/office/powerpoint/2010/main" val="43216426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Okkultationen - Bedeckungen</a:t>
            </a:r>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97960" y="554831"/>
            <a:ext cx="3724165" cy="1921669"/>
          </a:xfrm>
        </p:spPr>
      </p:pic>
      <p:sp>
        <p:nvSpPr>
          <p:cNvPr id="5" name="Stern mit 4 Zacken 4"/>
          <p:cNvSpPr/>
          <p:nvPr/>
        </p:nvSpPr>
        <p:spPr>
          <a:xfrm>
            <a:off x="3759200" y="3289300"/>
            <a:ext cx="927100" cy="927100"/>
          </a:xfrm>
          <a:prstGeom prst="star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p:cNvSpPr/>
          <p:nvPr/>
        </p:nvSpPr>
        <p:spPr>
          <a:xfrm>
            <a:off x="571500" y="2946400"/>
            <a:ext cx="1701800" cy="170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4365" y="4477495"/>
            <a:ext cx="3464103" cy="1835975"/>
          </a:xfrm>
          <a:prstGeom prst="rect">
            <a:avLst/>
          </a:prstGeom>
        </p:spPr>
      </p:pic>
    </p:spTree>
    <p:extLst>
      <p:ext uri="{BB962C8B-B14F-4D97-AF65-F5344CB8AC3E}">
        <p14:creationId xmlns:p14="http://schemas.microsoft.com/office/powerpoint/2010/main" val="4043995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33333E-6 -3.7037E-6 L 0.47187 -0.00926 " pathEditMode="relative" rAng="0" ptsTypes="AA">
                                      <p:cBhvr>
                                        <p:cTn id="6" dur="3000" fill="hold"/>
                                        <p:tgtEl>
                                          <p:spTgt spid="6"/>
                                        </p:tgtEl>
                                        <p:attrNameLst>
                                          <p:attrName>ppt_x</p:attrName>
                                          <p:attrName>ppt_y</p:attrName>
                                        </p:attrNameLst>
                                      </p:cBhvr>
                                      <p:rCtr x="23594" y="-463"/>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40 Jahre Astronomie vom Flugzeug aus</a:t>
            </a:r>
            <a:endParaRPr lang="en-US"/>
          </a:p>
        </p:txBody>
      </p:sp>
      <p:pic>
        <p:nvPicPr>
          <p:cNvPr id="7" name="Inhaltsplatzhalter 6"/>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70422" y="1690688"/>
            <a:ext cx="5634556" cy="4351338"/>
          </a:xfrm>
        </p:spPr>
      </p:pic>
      <p:pic>
        <p:nvPicPr>
          <p:cNvPr id="8" name="Grafik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2668" y="2892832"/>
            <a:ext cx="3745382" cy="3149194"/>
          </a:xfrm>
          <a:prstGeom prst="rect">
            <a:avLst/>
          </a:prstGeom>
        </p:spPr>
      </p:pic>
      <p:pic>
        <p:nvPicPr>
          <p:cNvPr id="9" name="Grafik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98050" y="1227366"/>
            <a:ext cx="2393950" cy="2398663"/>
          </a:xfrm>
          <a:prstGeom prst="rect">
            <a:avLst/>
          </a:prstGeom>
        </p:spPr>
      </p:pic>
    </p:spTree>
    <p:extLst>
      <p:ext uri="{BB962C8B-B14F-4D97-AF65-F5344CB8AC3E}">
        <p14:creationId xmlns:p14="http://schemas.microsoft.com/office/powerpoint/2010/main" val="16797900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Okkultationen - Bedeckungen</a:t>
            </a:r>
            <a:endParaRPr lang="en-US"/>
          </a:p>
        </p:txBody>
      </p:sp>
      <p:pic>
        <p:nvPicPr>
          <p:cNvPr id="4" name="Inhaltsplatzhalt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197960" y="554831"/>
            <a:ext cx="3724165" cy="1921669"/>
          </a:xfrm>
        </p:spPr>
      </p:pic>
      <p:sp>
        <p:nvSpPr>
          <p:cNvPr id="5" name="Stern mit 4 Zacken 4"/>
          <p:cNvSpPr/>
          <p:nvPr/>
        </p:nvSpPr>
        <p:spPr>
          <a:xfrm>
            <a:off x="3759200" y="3259483"/>
            <a:ext cx="927100" cy="927100"/>
          </a:xfrm>
          <a:prstGeom prst="star4">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uppieren 2"/>
          <p:cNvGrpSpPr/>
          <p:nvPr/>
        </p:nvGrpSpPr>
        <p:grpSpPr>
          <a:xfrm>
            <a:off x="254000" y="2599083"/>
            <a:ext cx="2336800" cy="2336800"/>
            <a:chOff x="254000" y="2628900"/>
            <a:chExt cx="2336800" cy="2336800"/>
          </a:xfrm>
        </p:grpSpPr>
        <p:sp>
          <p:nvSpPr>
            <p:cNvPr id="7" name="Ellipse 6"/>
            <p:cNvSpPr/>
            <p:nvPr/>
          </p:nvSpPr>
          <p:spPr>
            <a:xfrm>
              <a:off x="254000" y="2628900"/>
              <a:ext cx="2336800" cy="2336800"/>
            </a:xfrm>
            <a:prstGeom prst="ellipse">
              <a:avLst/>
            </a:prstGeom>
            <a:solidFill>
              <a:schemeClr val="accent2">
                <a:lumMod val="40000"/>
                <a:lumOff val="60000"/>
                <a:alpha val="78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p:cNvSpPr/>
            <p:nvPr/>
          </p:nvSpPr>
          <p:spPr>
            <a:xfrm>
              <a:off x="571500" y="2946400"/>
              <a:ext cx="1701800" cy="170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uppieren 10"/>
          <p:cNvGrpSpPr/>
          <p:nvPr/>
        </p:nvGrpSpPr>
        <p:grpSpPr>
          <a:xfrm>
            <a:off x="2165624" y="2609022"/>
            <a:ext cx="2336800" cy="2336800"/>
            <a:chOff x="254000" y="2628900"/>
            <a:chExt cx="2336800" cy="2336800"/>
          </a:xfrm>
        </p:grpSpPr>
        <p:sp>
          <p:nvSpPr>
            <p:cNvPr id="12" name="Ellipse 11"/>
            <p:cNvSpPr/>
            <p:nvPr/>
          </p:nvSpPr>
          <p:spPr>
            <a:xfrm>
              <a:off x="254000" y="2628900"/>
              <a:ext cx="2336800" cy="2336800"/>
            </a:xfrm>
            <a:prstGeom prst="ellipse">
              <a:avLst/>
            </a:prstGeom>
            <a:solidFill>
              <a:schemeClr val="accent2">
                <a:lumMod val="40000"/>
                <a:lumOff val="60000"/>
                <a:alpha val="78000"/>
              </a:schemeClr>
            </a:solidFill>
            <a:ln>
              <a:solidFill>
                <a:schemeClr val="accent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a:off x="571500" y="2946400"/>
              <a:ext cx="1701800" cy="17018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5" name="Grafik 14"/>
          <p:cNvPicPr>
            <a:picLocks noChangeAspect="1"/>
          </p:cNvPicPr>
          <p:nvPr/>
        </p:nvPicPr>
        <p:blipFill>
          <a:blip r:embed="rId3"/>
          <a:stretch>
            <a:fillRect/>
          </a:stretch>
        </p:blipFill>
        <p:spPr>
          <a:xfrm>
            <a:off x="2770747" y="5077653"/>
            <a:ext cx="2828353" cy="1780347"/>
          </a:xfrm>
          <a:prstGeom prst="rect">
            <a:avLst/>
          </a:prstGeom>
        </p:spPr>
      </p:pic>
      <p:sp>
        <p:nvSpPr>
          <p:cNvPr id="16" name="Textfeld 15"/>
          <p:cNvSpPr txBox="1"/>
          <p:nvPr/>
        </p:nvSpPr>
        <p:spPr>
          <a:xfrm>
            <a:off x="5883965" y="6450496"/>
            <a:ext cx="1922321" cy="369332"/>
          </a:xfrm>
          <a:prstGeom prst="rect">
            <a:avLst/>
          </a:prstGeom>
          <a:noFill/>
        </p:spPr>
        <p:txBody>
          <a:bodyPr wrap="none" rtlCol="0">
            <a:spAutoFit/>
          </a:bodyPr>
          <a:lstStyle/>
          <a:p>
            <a:r>
              <a:rPr lang="de-DE" smtClean="0"/>
              <a:t>Elliot &amp; Olkin 2003</a:t>
            </a:r>
            <a:endParaRPr lang="en-US"/>
          </a:p>
        </p:txBody>
      </p:sp>
      <p:grpSp>
        <p:nvGrpSpPr>
          <p:cNvPr id="24" name="Gruppieren 23"/>
          <p:cNvGrpSpPr/>
          <p:nvPr/>
        </p:nvGrpSpPr>
        <p:grpSpPr>
          <a:xfrm>
            <a:off x="3334024" y="4519544"/>
            <a:ext cx="1905583" cy="2115618"/>
            <a:chOff x="3334024" y="4519544"/>
            <a:chExt cx="1905583" cy="2115618"/>
          </a:xfrm>
        </p:grpSpPr>
        <p:cxnSp>
          <p:nvCxnSpPr>
            <p:cNvPr id="18" name="Gerader Verbinder 17"/>
            <p:cNvCxnSpPr/>
            <p:nvPr/>
          </p:nvCxnSpPr>
          <p:spPr>
            <a:xfrm flipH="1">
              <a:off x="4444474" y="4519544"/>
              <a:ext cx="795133" cy="21156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Gerader Verbinder 19"/>
            <p:cNvCxnSpPr/>
            <p:nvPr/>
          </p:nvCxnSpPr>
          <p:spPr>
            <a:xfrm>
              <a:off x="3334024" y="4519544"/>
              <a:ext cx="825585" cy="2115618"/>
            </a:xfrm>
            <a:prstGeom prst="line">
              <a:avLst/>
            </a:prstGeom>
            <a:ln w="5715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5" name="Textfeld 24"/>
          <p:cNvSpPr txBox="1"/>
          <p:nvPr/>
        </p:nvSpPr>
        <p:spPr>
          <a:xfrm>
            <a:off x="5322246" y="4246656"/>
            <a:ext cx="3308598" cy="830997"/>
          </a:xfrm>
          <a:prstGeom prst="rect">
            <a:avLst/>
          </a:prstGeom>
          <a:noFill/>
        </p:spPr>
        <p:txBody>
          <a:bodyPr wrap="none" rtlCol="0">
            <a:spAutoFit/>
          </a:bodyPr>
          <a:lstStyle/>
          <a:p>
            <a:r>
              <a:rPr lang="de-DE" sz="2400" smtClean="0">
                <a:solidFill>
                  <a:srgbClr val="FF0000"/>
                </a:solidFill>
              </a:rPr>
              <a:t>Signatur der Atmosphäre</a:t>
            </a:r>
          </a:p>
          <a:p>
            <a:r>
              <a:rPr lang="de-DE" sz="2400" smtClean="0">
                <a:solidFill>
                  <a:srgbClr val="FF0000"/>
                </a:solidFill>
              </a:rPr>
              <a:t> des Planeten </a:t>
            </a:r>
            <a:endParaRPr lang="en-US" sz="2400">
              <a:solidFill>
                <a:srgbClr val="FF0000"/>
              </a:solidFill>
            </a:endParaRPr>
          </a:p>
        </p:txBody>
      </p:sp>
    </p:spTree>
    <p:extLst>
      <p:ext uri="{BB962C8B-B14F-4D97-AF65-F5344CB8AC3E}">
        <p14:creationId xmlns:p14="http://schemas.microsoft.com/office/powerpoint/2010/main" val="291850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4.44444E-6 L 0.15638 0.00138 " pathEditMode="relative" rAng="0" ptsTypes="AA">
                                      <p:cBhvr>
                                        <p:cTn id="6" dur="5000" fill="hold"/>
                                        <p:tgtEl>
                                          <p:spTgt spid="3"/>
                                        </p:tgtEl>
                                        <p:attrNameLst>
                                          <p:attrName>ppt_x</p:attrName>
                                          <p:attrName>ppt_y</p:attrName>
                                        </p:attrNameLst>
                                      </p:cBhvr>
                                      <p:rCtr x="7813" y="69"/>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42" presetClass="path" presetSubtype="0" accel="50000" decel="50000" fill="hold" nodeType="withEffect">
                                  <p:stCondLst>
                                    <p:cond delay="0"/>
                                  </p:stCondLst>
                                  <p:childTnLst>
                                    <p:animMotion origin="layout" path="M 2.5E-6 -4.44444E-6 L 0.42278 -0.00162 " pathEditMode="relative" rAng="0" ptsTypes="AA">
                                      <p:cBhvr>
                                        <p:cTn id="18" dur="5000" fill="hold"/>
                                        <p:tgtEl>
                                          <p:spTgt spid="11"/>
                                        </p:tgtEl>
                                        <p:attrNameLst>
                                          <p:attrName>ppt_x</p:attrName>
                                          <p:attrName>ppt_y</p:attrName>
                                        </p:attrNameLst>
                                      </p:cBhvr>
                                      <p:rCtr x="21133" y="-93"/>
                                    </p:animMotion>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Okkultationen - Bedeckungen</a:t>
            </a:r>
            <a:endParaRPr lang="en-US"/>
          </a:p>
        </p:txBody>
      </p:sp>
      <p:sp>
        <p:nvSpPr>
          <p:cNvPr id="3" name="Inhaltsplatzhalter 2"/>
          <p:cNvSpPr>
            <a:spLocks noGrp="1"/>
          </p:cNvSpPr>
          <p:nvPr>
            <p:ph idx="1"/>
          </p:nvPr>
        </p:nvSpPr>
        <p:spPr/>
        <p:txBody>
          <a:bodyPr/>
          <a:lstStyle/>
          <a:p>
            <a:endParaRPr lang="en-US"/>
          </a:p>
        </p:txBody>
      </p:sp>
      <p:pic>
        <p:nvPicPr>
          <p:cNvPr id="4" name="Grafik 3"/>
          <p:cNvPicPr>
            <a:picLocks noChangeAspect="1"/>
          </p:cNvPicPr>
          <p:nvPr/>
        </p:nvPicPr>
        <p:blipFill>
          <a:blip r:embed="rId2"/>
          <a:stretch>
            <a:fillRect/>
          </a:stretch>
        </p:blipFill>
        <p:spPr>
          <a:xfrm>
            <a:off x="7541479" y="3581881"/>
            <a:ext cx="3958095" cy="3059187"/>
          </a:xfrm>
          <a:prstGeom prst="rect">
            <a:avLst/>
          </a:prstGeom>
        </p:spPr>
      </p:pic>
      <p:pic>
        <p:nvPicPr>
          <p:cNvPr id="5" name="Grafik 4"/>
          <p:cNvPicPr>
            <a:picLocks noChangeAspect="1"/>
          </p:cNvPicPr>
          <p:nvPr/>
        </p:nvPicPr>
        <p:blipFill>
          <a:blip r:embed="rId3"/>
          <a:stretch>
            <a:fillRect/>
          </a:stretch>
        </p:blipFill>
        <p:spPr>
          <a:xfrm>
            <a:off x="530963" y="1659833"/>
            <a:ext cx="6703279" cy="5080625"/>
          </a:xfrm>
          <a:prstGeom prst="rect">
            <a:avLst/>
          </a:prstGeom>
        </p:spPr>
      </p:pic>
      <p:sp>
        <p:nvSpPr>
          <p:cNvPr id="6" name="Ellipse 5"/>
          <p:cNvSpPr/>
          <p:nvPr/>
        </p:nvSpPr>
        <p:spPr>
          <a:xfrm>
            <a:off x="8577470" y="1110072"/>
            <a:ext cx="2007704" cy="2007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Gerader Verbinder 7"/>
          <p:cNvCxnSpPr/>
          <p:nvPr/>
        </p:nvCxnSpPr>
        <p:spPr>
          <a:xfrm>
            <a:off x="8210657" y="2117035"/>
            <a:ext cx="277208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a:off x="8195280" y="1654245"/>
            <a:ext cx="2772083" cy="0"/>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1848679" y="1321356"/>
            <a:ext cx="3309176" cy="369332"/>
          </a:xfrm>
          <a:prstGeom prst="rect">
            <a:avLst/>
          </a:prstGeom>
          <a:noFill/>
        </p:spPr>
        <p:txBody>
          <a:bodyPr wrap="none" rtlCol="0">
            <a:spAutoFit/>
          </a:bodyPr>
          <a:lstStyle/>
          <a:p>
            <a:r>
              <a:rPr lang="de-DE" smtClean="0"/>
              <a:t>Lichtbrechung durch Atmosphäre</a:t>
            </a:r>
            <a:endParaRPr lang="en-US"/>
          </a:p>
        </p:txBody>
      </p:sp>
    </p:spTree>
    <p:extLst>
      <p:ext uri="{BB962C8B-B14F-4D97-AF65-F5344CB8AC3E}">
        <p14:creationId xmlns:p14="http://schemas.microsoft.com/office/powerpoint/2010/main" val="110495244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Okkultationen - Bedeckungen</a:t>
            </a:r>
            <a:endParaRPr lang="en-US"/>
          </a:p>
        </p:txBody>
      </p:sp>
      <p:sp>
        <p:nvSpPr>
          <p:cNvPr id="3" name="Inhaltsplatzhalter 2"/>
          <p:cNvSpPr>
            <a:spLocks noGrp="1"/>
          </p:cNvSpPr>
          <p:nvPr>
            <p:ph idx="1"/>
          </p:nvPr>
        </p:nvSpPr>
        <p:spPr/>
        <p:txBody>
          <a:bodyPr/>
          <a:lstStyle/>
          <a:p>
            <a:endParaRPr lang="en-US"/>
          </a:p>
        </p:txBody>
      </p:sp>
      <p:pic>
        <p:nvPicPr>
          <p:cNvPr id="4" name="Grafik 3"/>
          <p:cNvPicPr>
            <a:picLocks noChangeAspect="1"/>
          </p:cNvPicPr>
          <p:nvPr/>
        </p:nvPicPr>
        <p:blipFill>
          <a:blip r:embed="rId2"/>
          <a:stretch>
            <a:fillRect/>
          </a:stretch>
        </p:blipFill>
        <p:spPr>
          <a:xfrm>
            <a:off x="7541479" y="3581881"/>
            <a:ext cx="3958095" cy="3059187"/>
          </a:xfrm>
          <a:prstGeom prst="rect">
            <a:avLst/>
          </a:prstGeom>
        </p:spPr>
      </p:pic>
      <p:sp>
        <p:nvSpPr>
          <p:cNvPr id="6" name="Ellipse 5"/>
          <p:cNvSpPr/>
          <p:nvPr/>
        </p:nvSpPr>
        <p:spPr>
          <a:xfrm>
            <a:off x="8577470" y="1110072"/>
            <a:ext cx="2007704" cy="200770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Gerader Verbinder 7"/>
          <p:cNvCxnSpPr/>
          <p:nvPr/>
        </p:nvCxnSpPr>
        <p:spPr>
          <a:xfrm>
            <a:off x="8210657" y="2117035"/>
            <a:ext cx="2772083"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Gerader Verbinder 9"/>
          <p:cNvCxnSpPr/>
          <p:nvPr/>
        </p:nvCxnSpPr>
        <p:spPr>
          <a:xfrm>
            <a:off x="8195280" y="1654245"/>
            <a:ext cx="2772083" cy="0"/>
          </a:xfrm>
          <a:prstGeom prst="line">
            <a:avLst/>
          </a:prstGeom>
          <a:ln w="57150">
            <a:solidFill>
              <a:schemeClr val="tx1"/>
            </a:solidFill>
            <a:prstDash val="sysDash"/>
          </a:ln>
        </p:spPr>
        <p:style>
          <a:lnRef idx="1">
            <a:schemeClr val="accent1"/>
          </a:lnRef>
          <a:fillRef idx="0">
            <a:schemeClr val="accent1"/>
          </a:fillRef>
          <a:effectRef idx="0">
            <a:schemeClr val="accent1"/>
          </a:effectRef>
          <a:fontRef idx="minor">
            <a:schemeClr val="tx1"/>
          </a:fontRef>
        </p:style>
      </p:cxnSp>
      <p:pic>
        <p:nvPicPr>
          <p:cNvPr id="12" name="Grafik 11"/>
          <p:cNvPicPr>
            <a:picLocks noChangeAspect="1"/>
          </p:cNvPicPr>
          <p:nvPr/>
        </p:nvPicPr>
        <p:blipFill>
          <a:blip r:embed="rId3"/>
          <a:stretch>
            <a:fillRect/>
          </a:stretch>
        </p:blipFill>
        <p:spPr>
          <a:xfrm>
            <a:off x="731193" y="2475329"/>
            <a:ext cx="6617912" cy="4165739"/>
          </a:xfrm>
          <a:prstGeom prst="rect">
            <a:avLst/>
          </a:prstGeom>
        </p:spPr>
      </p:pic>
      <p:sp>
        <p:nvSpPr>
          <p:cNvPr id="9" name="Textfeld 8"/>
          <p:cNvSpPr txBox="1"/>
          <p:nvPr/>
        </p:nvSpPr>
        <p:spPr>
          <a:xfrm>
            <a:off x="731193" y="6271736"/>
            <a:ext cx="1108637" cy="369332"/>
          </a:xfrm>
          <a:prstGeom prst="rect">
            <a:avLst/>
          </a:prstGeom>
          <a:noFill/>
        </p:spPr>
        <p:txBody>
          <a:bodyPr wrap="none" rtlCol="0">
            <a:spAutoFit/>
          </a:bodyPr>
          <a:lstStyle/>
          <a:p>
            <a:r>
              <a:rPr lang="de-DE" smtClean="0"/>
              <a:t>KAO 1992</a:t>
            </a:r>
            <a:endParaRPr lang="en-US"/>
          </a:p>
        </p:txBody>
      </p:sp>
      <p:sp>
        <p:nvSpPr>
          <p:cNvPr id="5" name="Textfeld 4"/>
          <p:cNvSpPr txBox="1"/>
          <p:nvPr/>
        </p:nvSpPr>
        <p:spPr>
          <a:xfrm>
            <a:off x="7456112" y="3117776"/>
            <a:ext cx="674544" cy="369332"/>
          </a:xfrm>
          <a:prstGeom prst="rect">
            <a:avLst/>
          </a:prstGeom>
          <a:noFill/>
        </p:spPr>
        <p:txBody>
          <a:bodyPr wrap="none" rtlCol="0">
            <a:spAutoFit/>
          </a:bodyPr>
          <a:lstStyle/>
          <a:p>
            <a:r>
              <a:rPr lang="de-DE" smtClean="0"/>
              <a:t>Pluto</a:t>
            </a:r>
            <a:endParaRPr lang="en-US"/>
          </a:p>
        </p:txBody>
      </p:sp>
    </p:spTree>
    <p:extLst>
      <p:ext uri="{BB962C8B-B14F-4D97-AF65-F5344CB8AC3E}">
        <p14:creationId xmlns:p14="http://schemas.microsoft.com/office/powerpoint/2010/main" val="3708226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Pluto Okkultation</a:t>
            </a:r>
            <a:endParaRPr lang="en-US"/>
          </a:p>
        </p:txBody>
      </p:sp>
      <p:sp>
        <p:nvSpPr>
          <p:cNvPr id="3" name="Inhaltsplatzhalter 2"/>
          <p:cNvSpPr>
            <a:spLocks noGrp="1"/>
          </p:cNvSpPr>
          <p:nvPr>
            <p:ph idx="1"/>
          </p:nvPr>
        </p:nvSpPr>
        <p:spPr>
          <a:xfrm>
            <a:off x="838200" y="1825625"/>
            <a:ext cx="7947991" cy="4351338"/>
          </a:xfrm>
        </p:spPr>
        <p:txBody>
          <a:bodyPr>
            <a:normAutofit lnSpcReduction="10000"/>
          </a:bodyPr>
          <a:lstStyle/>
          <a:p>
            <a:r>
              <a:rPr lang="en-US"/>
              <a:t>HIPO (High Speed Imaging Photometer for Occultations</a:t>
            </a:r>
            <a:r>
              <a:rPr lang="en-US" smtClean="0"/>
              <a:t>)</a:t>
            </a:r>
          </a:p>
          <a:p>
            <a:r>
              <a:rPr lang="en-US" smtClean="0"/>
              <a:t>Hochgeschwindigkeits-Kamera </a:t>
            </a:r>
            <a:r>
              <a:rPr lang="en-US"/>
              <a:t>(0.3–1.1 μm</a:t>
            </a:r>
            <a:r>
              <a:rPr lang="en-US" smtClean="0"/>
              <a:t>) im sichtbaren Licht</a:t>
            </a:r>
          </a:p>
          <a:p>
            <a:r>
              <a:rPr lang="en-US" smtClean="0"/>
              <a:t>in Kombination mit FLITECAM</a:t>
            </a:r>
            <a:endParaRPr lang="en-US"/>
          </a:p>
          <a:p>
            <a:r>
              <a:rPr lang="en-US" smtClean="0"/>
              <a:t>Hauptanwendungen: </a:t>
            </a:r>
            <a:br>
              <a:rPr lang="en-US" smtClean="0"/>
            </a:br>
            <a:r>
              <a:rPr lang="en-US" smtClean="0"/>
              <a:t>Sternbedeckungen</a:t>
            </a:r>
            <a:endParaRPr lang="en-US"/>
          </a:p>
          <a:p>
            <a:r>
              <a:rPr lang="en-US" smtClean="0"/>
              <a:t>Oberflächenstruktur von Objekten </a:t>
            </a:r>
            <a:br>
              <a:rPr lang="en-US" smtClean="0"/>
            </a:br>
            <a:r>
              <a:rPr lang="en-US" smtClean="0"/>
              <a:t>innerhalb des Sonnensystems</a:t>
            </a:r>
          </a:p>
          <a:p>
            <a:pPr lvl="1"/>
            <a:r>
              <a:rPr lang="en-US" smtClean="0"/>
              <a:t>Atmosphären von Planeten, Ringe, Kometen</a:t>
            </a:r>
            <a:endParaRPr lang="en-US"/>
          </a:p>
          <a:p>
            <a:endParaRPr lang="en-US"/>
          </a:p>
        </p:txBody>
      </p:sp>
      <p:pic>
        <p:nvPicPr>
          <p:cNvPr id="11" name="Grafik 10"/>
          <p:cNvPicPr>
            <a:picLocks noChangeAspect="1"/>
          </p:cNvPicPr>
          <p:nvPr/>
        </p:nvPicPr>
        <p:blipFill>
          <a:blip r:embed="rId2"/>
          <a:stretch>
            <a:fillRect/>
          </a:stretch>
        </p:blipFill>
        <p:spPr>
          <a:xfrm>
            <a:off x="8298668" y="365125"/>
            <a:ext cx="3674007" cy="2239479"/>
          </a:xfrm>
          <a:prstGeom prst="rect">
            <a:avLst/>
          </a:prstGeom>
        </p:spPr>
      </p:pic>
      <p:pic>
        <p:nvPicPr>
          <p:cNvPr id="4" name="Grafik 3"/>
          <p:cNvPicPr>
            <a:picLocks noChangeAspect="1"/>
          </p:cNvPicPr>
          <p:nvPr/>
        </p:nvPicPr>
        <p:blipFill>
          <a:blip r:embed="rId3"/>
          <a:stretch>
            <a:fillRect/>
          </a:stretch>
        </p:blipFill>
        <p:spPr>
          <a:xfrm>
            <a:off x="7341223" y="3096898"/>
            <a:ext cx="4631452" cy="3556192"/>
          </a:xfrm>
          <a:prstGeom prst="rect">
            <a:avLst/>
          </a:prstGeom>
        </p:spPr>
      </p:pic>
    </p:spTree>
    <p:extLst>
      <p:ext uri="{BB962C8B-B14F-4D97-AF65-F5344CB8AC3E}">
        <p14:creationId xmlns:p14="http://schemas.microsoft.com/office/powerpoint/2010/main" val="440868604"/>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Pluto Okkultation</a:t>
            </a:r>
            <a:endParaRPr lang="en-US"/>
          </a:p>
        </p:txBody>
      </p:sp>
      <p:grpSp>
        <p:nvGrpSpPr>
          <p:cNvPr id="19" name="Gruppieren 18"/>
          <p:cNvGrpSpPr/>
          <p:nvPr/>
        </p:nvGrpSpPr>
        <p:grpSpPr>
          <a:xfrm>
            <a:off x="5874786" y="4448479"/>
            <a:ext cx="3176032" cy="2245309"/>
            <a:chOff x="5874786" y="4448479"/>
            <a:chExt cx="3176032" cy="2245309"/>
          </a:xfrm>
        </p:grpSpPr>
        <p:pic>
          <p:nvPicPr>
            <p:cNvPr id="12" name="Grafik 11"/>
            <p:cNvPicPr>
              <a:picLocks noChangeAspect="1"/>
            </p:cNvPicPr>
            <p:nvPr/>
          </p:nvPicPr>
          <p:blipFill>
            <a:blip r:embed="rId2"/>
            <a:stretch>
              <a:fillRect/>
            </a:stretch>
          </p:blipFill>
          <p:spPr>
            <a:xfrm>
              <a:off x="6009901" y="4448479"/>
              <a:ext cx="3040917" cy="1914149"/>
            </a:xfrm>
            <a:prstGeom prst="rect">
              <a:avLst/>
            </a:prstGeom>
          </p:spPr>
        </p:pic>
        <p:sp>
          <p:nvSpPr>
            <p:cNvPr id="9" name="Textfeld 8"/>
            <p:cNvSpPr txBox="1"/>
            <p:nvPr/>
          </p:nvSpPr>
          <p:spPr>
            <a:xfrm>
              <a:off x="5874786" y="6324456"/>
              <a:ext cx="1108637" cy="369332"/>
            </a:xfrm>
            <a:prstGeom prst="rect">
              <a:avLst/>
            </a:prstGeom>
            <a:noFill/>
          </p:spPr>
          <p:txBody>
            <a:bodyPr wrap="none" rtlCol="0">
              <a:spAutoFit/>
            </a:bodyPr>
            <a:lstStyle/>
            <a:p>
              <a:r>
                <a:rPr lang="de-DE" smtClean="0"/>
                <a:t>KAO 1992</a:t>
              </a:r>
              <a:endParaRPr lang="en-US"/>
            </a:p>
          </p:txBody>
        </p:sp>
      </p:grpSp>
      <p:pic>
        <p:nvPicPr>
          <p:cNvPr id="5" name="Grafik 4"/>
          <p:cNvPicPr>
            <a:picLocks noChangeAspect="1"/>
          </p:cNvPicPr>
          <p:nvPr/>
        </p:nvPicPr>
        <p:blipFill>
          <a:blip r:embed="rId3"/>
          <a:stretch>
            <a:fillRect/>
          </a:stretch>
        </p:blipFill>
        <p:spPr>
          <a:xfrm>
            <a:off x="8955157" y="1000852"/>
            <a:ext cx="3334158" cy="5827356"/>
          </a:xfrm>
          <a:prstGeom prst="rect">
            <a:avLst/>
          </a:prstGeom>
        </p:spPr>
      </p:pic>
      <p:pic>
        <p:nvPicPr>
          <p:cNvPr id="13" name="Grafik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436" y="1445766"/>
            <a:ext cx="4241800" cy="4241800"/>
          </a:xfrm>
          <a:prstGeom prst="rect">
            <a:avLst/>
          </a:prstGeom>
        </p:spPr>
      </p:pic>
      <p:sp>
        <p:nvSpPr>
          <p:cNvPr id="15" name="Textfeld 14"/>
          <p:cNvSpPr txBox="1"/>
          <p:nvPr/>
        </p:nvSpPr>
        <p:spPr>
          <a:xfrm>
            <a:off x="278296" y="5993296"/>
            <a:ext cx="5008166" cy="369332"/>
          </a:xfrm>
          <a:prstGeom prst="rect">
            <a:avLst/>
          </a:prstGeom>
          <a:noFill/>
        </p:spPr>
        <p:txBody>
          <a:bodyPr wrap="none" rtlCol="0">
            <a:spAutoFit/>
          </a:bodyPr>
          <a:lstStyle/>
          <a:p>
            <a:r>
              <a:rPr lang="de-DE" smtClean="0"/>
              <a:t>Geschwindigkeit des Pluto-Schattens: 90.000km/h !</a:t>
            </a:r>
            <a:endParaRPr lang="en-US"/>
          </a:p>
        </p:txBody>
      </p:sp>
      <p:sp>
        <p:nvSpPr>
          <p:cNvPr id="16" name="Ellipse 15"/>
          <p:cNvSpPr/>
          <p:nvPr/>
        </p:nvSpPr>
        <p:spPr>
          <a:xfrm>
            <a:off x="4893865" y="3870474"/>
            <a:ext cx="785193" cy="785193"/>
          </a:xfrm>
          <a:prstGeom prst="ellipse">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Grafik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93865" y="1248344"/>
            <a:ext cx="4061292" cy="2318321"/>
          </a:xfrm>
          <a:prstGeom prst="rect">
            <a:avLst/>
          </a:prstGeom>
        </p:spPr>
      </p:pic>
      <p:sp>
        <p:nvSpPr>
          <p:cNvPr id="20" name="Textfeld 19"/>
          <p:cNvSpPr txBox="1"/>
          <p:nvPr/>
        </p:nvSpPr>
        <p:spPr>
          <a:xfrm>
            <a:off x="5072769" y="570600"/>
            <a:ext cx="6892400" cy="369332"/>
          </a:xfrm>
          <a:prstGeom prst="rect">
            <a:avLst/>
          </a:prstGeom>
          <a:noFill/>
        </p:spPr>
        <p:txBody>
          <a:bodyPr wrap="none" rtlCol="0">
            <a:spAutoFit/>
          </a:bodyPr>
          <a:lstStyle/>
          <a:p>
            <a:r>
              <a:rPr lang="de-DE" smtClean="0"/>
              <a:t>Nur erklärbar wenn man Nebel/Schleier in Plutos Atmosphäre annimmt.</a:t>
            </a:r>
            <a:endParaRPr lang="en-US"/>
          </a:p>
        </p:txBody>
      </p:sp>
    </p:spTree>
    <p:extLst>
      <p:ext uri="{BB962C8B-B14F-4D97-AF65-F5344CB8AC3E}">
        <p14:creationId xmlns:p14="http://schemas.microsoft.com/office/powerpoint/2010/main" val="1940784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75E-6 2.22222E-6 L -0.43932 0.13055 " pathEditMode="relative" rAng="0" ptsTypes="AA">
                                      <p:cBhvr>
                                        <p:cTn id="6" dur="3000" fill="hold"/>
                                        <p:tgtEl>
                                          <p:spTgt spid="16"/>
                                        </p:tgtEl>
                                        <p:attrNameLst>
                                          <p:attrName>ppt_x</p:attrName>
                                          <p:attrName>ppt_y</p:attrName>
                                        </p:attrNameLst>
                                      </p:cBhvr>
                                      <p:rCtr x="-21966" y="6528"/>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Pluto Okkultation</a:t>
            </a:r>
            <a:endParaRPr lang="en-US"/>
          </a:p>
        </p:txBody>
      </p:sp>
      <p:pic>
        <p:nvPicPr>
          <p:cNvPr id="5" name="Grafik 4"/>
          <p:cNvPicPr>
            <a:picLocks noChangeAspect="1"/>
          </p:cNvPicPr>
          <p:nvPr/>
        </p:nvPicPr>
        <p:blipFill>
          <a:blip r:embed="rId2"/>
          <a:stretch>
            <a:fillRect/>
          </a:stretch>
        </p:blipFill>
        <p:spPr>
          <a:xfrm>
            <a:off x="8955157" y="1000852"/>
            <a:ext cx="3334158" cy="5827356"/>
          </a:xfrm>
          <a:prstGeom prst="rect">
            <a:avLst/>
          </a:prstGeom>
        </p:spPr>
      </p:pic>
      <p:sp>
        <p:nvSpPr>
          <p:cNvPr id="20" name="Textfeld 19"/>
          <p:cNvSpPr txBox="1"/>
          <p:nvPr/>
        </p:nvSpPr>
        <p:spPr>
          <a:xfrm>
            <a:off x="5072769" y="570600"/>
            <a:ext cx="6892400" cy="369332"/>
          </a:xfrm>
          <a:prstGeom prst="rect">
            <a:avLst/>
          </a:prstGeom>
          <a:noFill/>
        </p:spPr>
        <p:txBody>
          <a:bodyPr wrap="none" rtlCol="0">
            <a:spAutoFit/>
          </a:bodyPr>
          <a:lstStyle/>
          <a:p>
            <a:r>
              <a:rPr lang="de-DE" smtClean="0"/>
              <a:t>Nur erklärbar wenn man Nebel/Schleier in Plutos Atmosphäre annimmt.</a:t>
            </a:r>
            <a:endParaRPr lang="en-US"/>
          </a:p>
        </p:txBody>
      </p:sp>
      <p:pic>
        <p:nvPicPr>
          <p:cNvPr id="3" name="Grafik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9878" y="1690688"/>
            <a:ext cx="4960156" cy="4960156"/>
          </a:xfrm>
          <a:prstGeom prst="rect">
            <a:avLst/>
          </a:prstGeom>
        </p:spPr>
      </p:pic>
      <p:sp>
        <p:nvSpPr>
          <p:cNvPr id="4" name="Textfeld 3"/>
          <p:cNvSpPr txBox="1"/>
          <p:nvPr/>
        </p:nvSpPr>
        <p:spPr>
          <a:xfrm>
            <a:off x="465154" y="1849547"/>
            <a:ext cx="3083115" cy="3785652"/>
          </a:xfrm>
          <a:prstGeom prst="rect">
            <a:avLst/>
          </a:prstGeom>
          <a:noFill/>
        </p:spPr>
        <p:txBody>
          <a:bodyPr wrap="square" rtlCol="0">
            <a:spAutoFit/>
          </a:bodyPr>
          <a:lstStyle/>
          <a:p>
            <a:r>
              <a:rPr lang="de-DE" sz="2400" smtClean="0"/>
              <a:t>Echte Aufnahme von Pluto durch die Sonde </a:t>
            </a:r>
            <a:br>
              <a:rPr lang="de-DE" sz="2400" smtClean="0"/>
            </a:br>
            <a:r>
              <a:rPr lang="de-DE" sz="2400" smtClean="0"/>
              <a:t>New Horizons.</a:t>
            </a:r>
          </a:p>
          <a:p>
            <a:endParaRPr lang="de-DE" sz="2400" smtClean="0"/>
          </a:p>
          <a:p>
            <a:r>
              <a:rPr lang="de-DE" sz="2400" smtClean="0"/>
              <a:t>Pluto wird von hinten von der Sonne beleuchtet. Der blaue Ring wird durch Nebelschleier in Plutos Atmosphäre erzeugt.</a:t>
            </a:r>
            <a:endParaRPr lang="en-US" sz="2400"/>
          </a:p>
        </p:txBody>
      </p:sp>
    </p:spTree>
    <p:extLst>
      <p:ext uri="{BB962C8B-B14F-4D97-AF65-F5344CB8AC3E}">
        <p14:creationId xmlns:p14="http://schemas.microsoft.com/office/powerpoint/2010/main" val="1425969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Pluto Okkultation</a:t>
            </a:r>
            <a:endParaRPr lang="en-US"/>
          </a:p>
        </p:txBody>
      </p:sp>
      <p:pic>
        <p:nvPicPr>
          <p:cNvPr id="6" name="Grafik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659935"/>
            <a:ext cx="12192000" cy="5204771"/>
          </a:xfrm>
          <a:prstGeom prst="rect">
            <a:avLst/>
          </a:prstGeom>
        </p:spPr>
      </p:pic>
    </p:spTree>
    <p:extLst>
      <p:ext uri="{BB962C8B-B14F-4D97-AF65-F5344CB8AC3E}">
        <p14:creationId xmlns:p14="http://schemas.microsoft.com/office/powerpoint/2010/main" val="5840517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MU69 Okkultation – Juli 2017</a:t>
            </a:r>
            <a:endParaRPr lang="en-US"/>
          </a:p>
        </p:txBody>
      </p:sp>
      <p:sp>
        <p:nvSpPr>
          <p:cNvPr id="3" name="Inhaltsplatzhalter 2"/>
          <p:cNvSpPr>
            <a:spLocks noGrp="1"/>
          </p:cNvSpPr>
          <p:nvPr>
            <p:ph sz="half" idx="2"/>
          </p:nvPr>
        </p:nvSpPr>
        <p:spPr/>
        <p:txBody>
          <a:bodyPr/>
          <a:lstStyle/>
          <a:p>
            <a:r>
              <a:rPr lang="de-DE" smtClean="0"/>
              <a:t>Kuiper Belt Object 2014MU69 soll von New Horizon eng angeflogen werden</a:t>
            </a:r>
          </a:p>
          <a:p>
            <a:r>
              <a:rPr lang="de-DE" smtClean="0"/>
              <a:t>Evtl. Trümer oder ein Staubring in der Umgebung wäre fatal für die Sonde</a:t>
            </a:r>
          </a:p>
          <a:p>
            <a:r>
              <a:rPr lang="de-DE" smtClean="0"/>
              <a:t>Okkultationsbeobachtungen sollen die Umgebung von MU69 sondieren</a:t>
            </a:r>
          </a:p>
          <a:p>
            <a:endParaRPr lang="en-US"/>
          </a:p>
        </p:txBody>
      </p:sp>
      <p:pic>
        <p:nvPicPr>
          <p:cNvPr id="7" name="Inhaltsplatzhalter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3566" y="2027583"/>
            <a:ext cx="5746234" cy="3594246"/>
          </a:xfrm>
          <a:prstGeom prst="rect">
            <a:avLst/>
          </a:prstGeom>
        </p:spPr>
      </p:pic>
      <p:sp>
        <p:nvSpPr>
          <p:cNvPr id="8" name="Rechteck 7"/>
          <p:cNvSpPr/>
          <p:nvPr/>
        </p:nvSpPr>
        <p:spPr>
          <a:xfrm>
            <a:off x="381000" y="5665569"/>
            <a:ext cx="6096000" cy="646331"/>
          </a:xfrm>
          <a:prstGeom prst="rect">
            <a:avLst/>
          </a:prstGeom>
        </p:spPr>
        <p:txBody>
          <a:bodyPr>
            <a:spAutoFit/>
          </a:bodyPr>
          <a:lstStyle/>
          <a:p>
            <a:r>
              <a:rPr lang="en-US" smtClean="0"/>
              <a:t>Alex Parker/NASA/Johns Hopkins University Applied Physics Laboratory/Southwest Research Institute</a:t>
            </a:r>
            <a:endParaRPr lang="en-US"/>
          </a:p>
        </p:txBody>
      </p:sp>
    </p:spTree>
    <p:extLst>
      <p:ext uri="{BB962C8B-B14F-4D97-AF65-F5344CB8AC3E}">
        <p14:creationId xmlns:p14="http://schemas.microsoft.com/office/powerpoint/2010/main" val="257779511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MU69 Okkultation – Juli 2017</a:t>
            </a:r>
            <a:endParaRPr lang="en-US"/>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273566" y="2027583"/>
            <a:ext cx="5746234" cy="3594246"/>
          </a:xfrm>
        </p:spPr>
      </p:pic>
      <p:sp>
        <p:nvSpPr>
          <p:cNvPr id="3" name="Inhaltsplatzhalter 2"/>
          <p:cNvSpPr>
            <a:spLocks noGrp="1"/>
          </p:cNvSpPr>
          <p:nvPr>
            <p:ph sz="half" idx="2"/>
          </p:nvPr>
        </p:nvSpPr>
        <p:spPr/>
        <p:txBody>
          <a:bodyPr>
            <a:normAutofit lnSpcReduction="10000"/>
          </a:bodyPr>
          <a:lstStyle/>
          <a:p>
            <a:r>
              <a:rPr lang="de-DE" smtClean="0"/>
              <a:t>Sehr schwierig!</a:t>
            </a:r>
          </a:p>
          <a:p>
            <a:pPr lvl="1"/>
            <a:r>
              <a:rPr lang="de-DE" smtClean="0"/>
              <a:t>MU69 ist viel kleiner als Pluto (20-40 km)</a:t>
            </a:r>
          </a:p>
          <a:p>
            <a:pPr lvl="1"/>
            <a:r>
              <a:rPr lang="de-DE" smtClean="0"/>
              <a:t>Der Schatten auf der Erde ist 100 mal kleiner im Vergleich zu Pluto</a:t>
            </a:r>
          </a:p>
          <a:p>
            <a:pPr lvl="1"/>
            <a:r>
              <a:rPr lang="de-DE" smtClean="0"/>
              <a:t>Nach einer Sekunde ! hat man den Schatten wieder verlassen.</a:t>
            </a:r>
          </a:p>
          <a:p>
            <a:r>
              <a:rPr lang="de-DE" smtClean="0"/>
              <a:t>SOFIA muss mit einer Genauigkeit von ~ 10 km auf die Sekunde genau an einer vorbestimmten Position über dem Pazifik sein.</a:t>
            </a:r>
          </a:p>
          <a:p>
            <a:endParaRPr lang="en-US"/>
          </a:p>
        </p:txBody>
      </p:sp>
      <p:sp>
        <p:nvSpPr>
          <p:cNvPr id="6" name="Rechteck 5"/>
          <p:cNvSpPr/>
          <p:nvPr/>
        </p:nvSpPr>
        <p:spPr>
          <a:xfrm>
            <a:off x="381000" y="5665569"/>
            <a:ext cx="6096000" cy="646331"/>
          </a:xfrm>
          <a:prstGeom prst="rect">
            <a:avLst/>
          </a:prstGeom>
        </p:spPr>
        <p:txBody>
          <a:bodyPr>
            <a:spAutoFit/>
          </a:bodyPr>
          <a:lstStyle/>
          <a:p>
            <a:r>
              <a:rPr lang="en-US" smtClean="0"/>
              <a:t>Alex Parker/NASA/Johns Hopkins University Applied Physics Laboratory/Southwest Research Institute</a:t>
            </a:r>
            <a:endParaRPr lang="en-US"/>
          </a:p>
        </p:txBody>
      </p:sp>
      <p:sp>
        <p:nvSpPr>
          <p:cNvPr id="4" name="Textfeld 3"/>
          <p:cNvSpPr txBox="1"/>
          <p:nvPr/>
        </p:nvSpPr>
        <p:spPr>
          <a:xfrm>
            <a:off x="6271517" y="6176963"/>
            <a:ext cx="4473725" cy="523220"/>
          </a:xfrm>
          <a:prstGeom prst="rect">
            <a:avLst/>
          </a:prstGeom>
          <a:noFill/>
        </p:spPr>
        <p:txBody>
          <a:bodyPr wrap="none" rtlCol="0">
            <a:spAutoFit/>
          </a:bodyPr>
          <a:lstStyle/>
          <a:p>
            <a:r>
              <a:rPr lang="de-DE" sz="2800" smtClean="0">
                <a:solidFill>
                  <a:srgbClr val="FF0000"/>
                </a:solidFill>
              </a:rPr>
              <a:t>Leider den Schatten verpasst.</a:t>
            </a:r>
            <a:endParaRPr lang="en-US" sz="2800">
              <a:solidFill>
                <a:srgbClr val="FF0000"/>
              </a:solidFill>
            </a:endParaRPr>
          </a:p>
        </p:txBody>
      </p:sp>
    </p:spTree>
    <p:extLst>
      <p:ext uri="{BB962C8B-B14F-4D97-AF65-F5344CB8AC3E}">
        <p14:creationId xmlns:p14="http://schemas.microsoft.com/office/powerpoint/2010/main" val="262325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FLITECAM (First Light Infrared Camera)</a:t>
            </a:r>
            <a:endParaRPr lang="en-US"/>
          </a:p>
        </p:txBody>
      </p:sp>
      <p:sp>
        <p:nvSpPr>
          <p:cNvPr id="3" name="Inhaltsplatzhalter 2"/>
          <p:cNvSpPr>
            <a:spLocks noGrp="1"/>
          </p:cNvSpPr>
          <p:nvPr>
            <p:ph sz="half" idx="1"/>
          </p:nvPr>
        </p:nvSpPr>
        <p:spPr/>
        <p:txBody>
          <a:bodyPr/>
          <a:lstStyle/>
          <a:p>
            <a:endParaRPr lang="en-US"/>
          </a:p>
        </p:txBody>
      </p:sp>
      <p:sp>
        <p:nvSpPr>
          <p:cNvPr id="4" name="Inhaltsplatzhalter 3"/>
          <p:cNvSpPr>
            <a:spLocks noGrp="1"/>
          </p:cNvSpPr>
          <p:nvPr>
            <p:ph sz="half" idx="2"/>
          </p:nvPr>
        </p:nvSpPr>
        <p:spPr/>
        <p:txBody>
          <a:bodyPr/>
          <a:lstStyle/>
          <a:p>
            <a:r>
              <a:rPr lang="en-US"/>
              <a:t>SN 2014J (</a:t>
            </a:r>
            <a:r>
              <a:rPr lang="en-US" smtClean="0"/>
              <a:t>M82)</a:t>
            </a:r>
            <a:endParaRPr lang="en-US"/>
          </a:p>
        </p:txBody>
      </p:sp>
      <p:pic>
        <p:nvPicPr>
          <p:cNvPr id="5" name="Grafik 4"/>
          <p:cNvPicPr>
            <a:picLocks noChangeAspect="1"/>
          </p:cNvPicPr>
          <p:nvPr/>
        </p:nvPicPr>
        <p:blipFill>
          <a:blip r:embed="rId2"/>
          <a:stretch>
            <a:fillRect/>
          </a:stretch>
        </p:blipFill>
        <p:spPr>
          <a:xfrm>
            <a:off x="9134850" y="1393436"/>
            <a:ext cx="3057150" cy="2310389"/>
          </a:xfrm>
          <a:prstGeom prst="rect">
            <a:avLst/>
          </a:prstGeom>
        </p:spPr>
      </p:pic>
      <p:pic>
        <p:nvPicPr>
          <p:cNvPr id="7" name="Grafik 6"/>
          <p:cNvPicPr>
            <a:picLocks noChangeAspect="1"/>
          </p:cNvPicPr>
          <p:nvPr/>
        </p:nvPicPr>
        <p:blipFill>
          <a:blip r:embed="rId3"/>
          <a:stretch>
            <a:fillRect/>
          </a:stretch>
        </p:blipFill>
        <p:spPr>
          <a:xfrm>
            <a:off x="6402082" y="3457617"/>
            <a:ext cx="4320068" cy="3254903"/>
          </a:xfrm>
          <a:prstGeom prst="rect">
            <a:avLst/>
          </a:prstGeom>
        </p:spPr>
      </p:pic>
      <p:pic>
        <p:nvPicPr>
          <p:cNvPr id="12" name="Grafik 11"/>
          <p:cNvPicPr>
            <a:picLocks noChangeAspect="1"/>
          </p:cNvPicPr>
          <p:nvPr/>
        </p:nvPicPr>
        <p:blipFill>
          <a:blip r:embed="rId4"/>
          <a:stretch>
            <a:fillRect/>
          </a:stretch>
        </p:blipFill>
        <p:spPr>
          <a:xfrm>
            <a:off x="66530" y="1911371"/>
            <a:ext cx="6081117" cy="4809878"/>
          </a:xfrm>
          <a:prstGeom prst="rect">
            <a:avLst/>
          </a:prstGeom>
        </p:spPr>
      </p:pic>
    </p:spTree>
    <p:extLst>
      <p:ext uri="{BB962C8B-B14F-4D97-AF65-F5344CB8AC3E}">
        <p14:creationId xmlns:p14="http://schemas.microsoft.com/office/powerpoint/2010/main" val="228445853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40 Jahre Astronomie vom Flugzeug aus</a:t>
            </a:r>
            <a:endParaRPr lang="en-US"/>
          </a:p>
        </p:txBody>
      </p:sp>
      <p:pic>
        <p:nvPicPr>
          <p:cNvPr id="4" name="Inhaltsplatzhalter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153394" y="1690688"/>
            <a:ext cx="6449611" cy="4351338"/>
          </a:xfrm>
        </p:spPr>
      </p:pic>
      <p:sp>
        <p:nvSpPr>
          <p:cNvPr id="5" name="Textfeld 4"/>
          <p:cNvSpPr txBox="1"/>
          <p:nvPr/>
        </p:nvSpPr>
        <p:spPr>
          <a:xfrm>
            <a:off x="3845647" y="6042026"/>
            <a:ext cx="2757358" cy="369332"/>
          </a:xfrm>
          <a:prstGeom prst="rect">
            <a:avLst/>
          </a:prstGeom>
          <a:noFill/>
        </p:spPr>
        <p:txBody>
          <a:bodyPr wrap="none" rtlCol="0">
            <a:spAutoFit/>
          </a:bodyPr>
          <a:lstStyle/>
          <a:p>
            <a:r>
              <a:rPr lang="de-DE" smtClean="0"/>
              <a:t>Von NASA Ames/Eric James</a:t>
            </a:r>
            <a:endParaRPr lang="en-US"/>
          </a:p>
        </p:txBody>
      </p:sp>
      <p:sp>
        <p:nvSpPr>
          <p:cNvPr id="3" name="Textfeld 2"/>
          <p:cNvSpPr txBox="1"/>
          <p:nvPr/>
        </p:nvSpPr>
        <p:spPr>
          <a:xfrm>
            <a:off x="342900" y="5672694"/>
            <a:ext cx="3441070" cy="369332"/>
          </a:xfrm>
          <a:prstGeom prst="rect">
            <a:avLst/>
          </a:prstGeom>
          <a:noFill/>
        </p:spPr>
        <p:txBody>
          <a:bodyPr wrap="none" rtlCol="0">
            <a:spAutoFit/>
          </a:bodyPr>
          <a:lstStyle/>
          <a:p>
            <a:r>
              <a:rPr lang="de-DE" smtClean="0"/>
              <a:t>2008, NASA Ames Research Center</a:t>
            </a:r>
            <a:endParaRPr lang="en-US"/>
          </a:p>
        </p:txBody>
      </p:sp>
      <p:pic>
        <p:nvPicPr>
          <p:cNvPr id="6" name="Grafik 5"/>
          <p:cNvPicPr>
            <a:picLocks noChangeAspect="1"/>
          </p:cNvPicPr>
          <p:nvPr/>
        </p:nvPicPr>
        <p:blipFill rotWithShape="1">
          <a:blip r:embed="rId3">
            <a:extLst>
              <a:ext uri="{28A0092B-C50C-407E-A947-70E740481C1C}">
                <a14:useLocalDpi xmlns:a14="http://schemas.microsoft.com/office/drawing/2010/main" val="0"/>
              </a:ext>
            </a:extLst>
          </a:blip>
          <a:srcRect l="19318" t="8998" r="18308"/>
          <a:stretch/>
        </p:blipFill>
        <p:spPr>
          <a:xfrm>
            <a:off x="6792511" y="1789114"/>
            <a:ext cx="5381545" cy="4252912"/>
          </a:xfrm>
          <a:prstGeom prst="rect">
            <a:avLst/>
          </a:prstGeom>
        </p:spPr>
      </p:pic>
      <p:sp>
        <p:nvSpPr>
          <p:cNvPr id="7" name="Textfeld 6"/>
          <p:cNvSpPr txBox="1"/>
          <p:nvPr/>
        </p:nvSpPr>
        <p:spPr>
          <a:xfrm>
            <a:off x="11521313" y="5689086"/>
            <a:ext cx="652743" cy="369332"/>
          </a:xfrm>
          <a:prstGeom prst="rect">
            <a:avLst/>
          </a:prstGeom>
          <a:noFill/>
        </p:spPr>
        <p:txBody>
          <a:bodyPr wrap="none" rtlCol="0">
            <a:spAutoFit/>
          </a:bodyPr>
          <a:lstStyle/>
          <a:p>
            <a:r>
              <a:rPr lang="de-DE" smtClean="0"/>
              <a:t>2018</a:t>
            </a:r>
            <a:endParaRPr lang="en-US"/>
          </a:p>
        </p:txBody>
      </p:sp>
    </p:spTree>
    <p:extLst>
      <p:ext uri="{BB962C8B-B14F-4D97-AF65-F5344CB8AC3E}">
        <p14:creationId xmlns:p14="http://schemas.microsoft.com/office/powerpoint/2010/main" val="190558454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a:t>HAWC</a:t>
            </a:r>
            <a:r>
              <a:rPr lang="en-US"/>
              <a:t>+ </a:t>
            </a:r>
            <a:r>
              <a:rPr lang="en-US" smtClean="0"/>
              <a:t/>
            </a:r>
            <a:br>
              <a:rPr lang="en-US" smtClean="0"/>
            </a:br>
            <a:r>
              <a:rPr lang="en-US" sz="2700" smtClean="0"/>
              <a:t>(</a:t>
            </a:r>
            <a:r>
              <a:rPr lang="en-US" sz="2700"/>
              <a:t>High-Angular resolution Wideband Camera)</a:t>
            </a:r>
            <a:r>
              <a:rPr lang="en-US"/>
              <a:t/>
            </a:r>
            <a:br>
              <a:rPr lang="en-US"/>
            </a:br>
            <a:endParaRPr lang="en-US"/>
          </a:p>
        </p:txBody>
      </p:sp>
      <p:pic>
        <p:nvPicPr>
          <p:cNvPr id="8" name="Inhaltsplatzhalt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91707" y="1825625"/>
            <a:ext cx="5100429" cy="4351338"/>
          </a:xfrm>
        </p:spPr>
      </p:pic>
      <p:sp>
        <p:nvSpPr>
          <p:cNvPr id="4" name="Inhaltsplatzhalter 3"/>
          <p:cNvSpPr>
            <a:spLocks noGrp="1"/>
          </p:cNvSpPr>
          <p:nvPr>
            <p:ph sz="half" idx="2"/>
          </p:nvPr>
        </p:nvSpPr>
        <p:spPr/>
        <p:txBody>
          <a:bodyPr/>
          <a:lstStyle/>
          <a:p>
            <a:endParaRPr lang="en-US"/>
          </a:p>
        </p:txBody>
      </p:sp>
      <p:pic>
        <p:nvPicPr>
          <p:cNvPr id="6" name="Grafik 5"/>
          <p:cNvPicPr>
            <a:picLocks noChangeAspect="1"/>
          </p:cNvPicPr>
          <p:nvPr/>
        </p:nvPicPr>
        <p:blipFill>
          <a:blip r:embed="rId3"/>
          <a:stretch>
            <a:fillRect/>
          </a:stretch>
        </p:blipFill>
        <p:spPr>
          <a:xfrm>
            <a:off x="6667500" y="-45475"/>
            <a:ext cx="5524500" cy="6903476"/>
          </a:xfrm>
          <a:prstGeom prst="rect">
            <a:avLst/>
          </a:prstGeom>
        </p:spPr>
      </p:pic>
      <p:sp>
        <p:nvSpPr>
          <p:cNvPr id="9" name="Textfeld 8"/>
          <p:cNvSpPr txBox="1"/>
          <p:nvPr/>
        </p:nvSpPr>
        <p:spPr>
          <a:xfrm>
            <a:off x="911643" y="1240850"/>
            <a:ext cx="3559629" cy="584775"/>
          </a:xfrm>
          <a:prstGeom prst="rect">
            <a:avLst/>
          </a:prstGeom>
          <a:noFill/>
        </p:spPr>
        <p:txBody>
          <a:bodyPr wrap="none" rtlCol="0">
            <a:spAutoFit/>
          </a:bodyPr>
          <a:lstStyle/>
          <a:p>
            <a:r>
              <a:rPr lang="de-DE" sz="3200" smtClean="0"/>
              <a:t>Orion Molekülwolke</a:t>
            </a:r>
            <a:endParaRPr lang="en-US" sz="3200"/>
          </a:p>
        </p:txBody>
      </p:sp>
      <p:sp>
        <p:nvSpPr>
          <p:cNvPr id="10" name="Textfeld 9"/>
          <p:cNvSpPr txBox="1"/>
          <p:nvPr/>
        </p:nvSpPr>
        <p:spPr>
          <a:xfrm>
            <a:off x="7326869" y="6496566"/>
            <a:ext cx="2872261" cy="369332"/>
          </a:xfrm>
          <a:prstGeom prst="rect">
            <a:avLst/>
          </a:prstGeom>
          <a:noFill/>
        </p:spPr>
        <p:txBody>
          <a:bodyPr wrap="none" rtlCol="0">
            <a:spAutoFit/>
          </a:bodyPr>
          <a:lstStyle/>
          <a:p>
            <a:r>
              <a:rPr lang="de-DE" smtClean="0">
                <a:solidFill>
                  <a:schemeClr val="bg1"/>
                </a:solidFill>
              </a:rPr>
              <a:t>Nasa/SOFIA/Caltec/C.Dowell</a:t>
            </a:r>
            <a:endParaRPr lang="en-US">
              <a:solidFill>
                <a:schemeClr val="bg1"/>
              </a:solidFill>
            </a:endParaRPr>
          </a:p>
        </p:txBody>
      </p:sp>
      <p:sp>
        <p:nvSpPr>
          <p:cNvPr id="12" name="Rechteck 11"/>
          <p:cNvSpPr/>
          <p:nvPr/>
        </p:nvSpPr>
        <p:spPr>
          <a:xfrm>
            <a:off x="838200" y="6127234"/>
            <a:ext cx="3081293" cy="369332"/>
          </a:xfrm>
          <a:prstGeom prst="rect">
            <a:avLst/>
          </a:prstGeom>
        </p:spPr>
        <p:txBody>
          <a:bodyPr wrap="none">
            <a:spAutoFit/>
          </a:bodyPr>
          <a:lstStyle/>
          <a:p>
            <a:r>
              <a:rPr lang="en-US" i="1"/>
              <a:t>NASA/C. R. O'Dell &amp; S. K. Wong</a:t>
            </a:r>
            <a:endParaRPr lang="en-US"/>
          </a:p>
        </p:txBody>
      </p:sp>
    </p:spTree>
    <p:extLst>
      <p:ext uri="{BB962C8B-B14F-4D97-AF65-F5344CB8AC3E}">
        <p14:creationId xmlns:p14="http://schemas.microsoft.com/office/powerpoint/2010/main" val="289837899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hteck 5"/>
          <p:cNvSpPr/>
          <p:nvPr/>
        </p:nvSpPr>
        <p:spPr>
          <a:xfrm>
            <a:off x="6152197" y="1825625"/>
            <a:ext cx="5221606" cy="4351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de-DE" smtClean="0"/>
              <a:t>Magnetfelder / Polarisation</a:t>
            </a:r>
            <a:endParaRPr lang="en-US"/>
          </a:p>
        </p:txBody>
      </p:sp>
      <p:sp>
        <p:nvSpPr>
          <p:cNvPr id="3" name="Inhaltsplatzhalter 2"/>
          <p:cNvSpPr>
            <a:spLocks noGrp="1"/>
          </p:cNvSpPr>
          <p:nvPr>
            <p:ph sz="half" idx="1"/>
          </p:nvPr>
        </p:nvSpPr>
        <p:spPr/>
        <p:txBody>
          <a:bodyPr/>
          <a:lstStyle/>
          <a:p>
            <a:r>
              <a:rPr lang="de-DE" smtClean="0"/>
              <a:t>Licht ist eine elektromagnetische Welle</a:t>
            </a:r>
          </a:p>
          <a:p>
            <a:r>
              <a:rPr lang="de-DE" smtClean="0"/>
              <a:t>gekoppelte elektische (E) und magnetische Felder (B) </a:t>
            </a:r>
            <a:endParaRPr lang="en-US"/>
          </a:p>
        </p:txBody>
      </p:sp>
      <p:pic>
        <p:nvPicPr>
          <p:cNvPr id="5" name="Inhaltsplatzhalt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55259" y="1690688"/>
            <a:ext cx="5415482" cy="4621212"/>
          </a:xfrm>
        </p:spPr>
      </p:pic>
    </p:spTree>
    <p:extLst>
      <p:ext uri="{BB962C8B-B14F-4D97-AF65-F5344CB8AC3E}">
        <p14:creationId xmlns:p14="http://schemas.microsoft.com/office/powerpoint/2010/main" val="158167419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Magnetfelder / Polarisation</a:t>
            </a:r>
            <a:endParaRPr lang="en-US"/>
          </a:p>
        </p:txBody>
      </p:sp>
      <p:sp>
        <p:nvSpPr>
          <p:cNvPr id="3" name="Inhaltsplatzhalter 2"/>
          <p:cNvSpPr>
            <a:spLocks noGrp="1"/>
          </p:cNvSpPr>
          <p:nvPr>
            <p:ph sz="half" idx="1"/>
          </p:nvPr>
        </p:nvSpPr>
        <p:spPr/>
        <p:txBody>
          <a:bodyPr/>
          <a:lstStyle/>
          <a:p>
            <a:r>
              <a:rPr lang="de-DE" smtClean="0"/>
              <a:t>Licht ist eine elektromagnetische Welle</a:t>
            </a:r>
          </a:p>
          <a:p>
            <a:r>
              <a:rPr lang="de-DE" smtClean="0"/>
              <a:t>gekoppelte elektische (E) und magnetische Felder (B) </a:t>
            </a:r>
          </a:p>
          <a:p>
            <a:r>
              <a:rPr lang="de-DE" smtClean="0"/>
              <a:t>Bei linear polarisiertem Licht liegen die E und B Felder immer in der gleichen Ebene</a:t>
            </a:r>
            <a:endParaRPr lang="en-US"/>
          </a:p>
        </p:txBody>
      </p:sp>
      <p:pic>
        <p:nvPicPr>
          <p:cNvPr id="8" name="Inhaltsplatzhalt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52197" y="1825625"/>
            <a:ext cx="5221606" cy="4351338"/>
          </a:xfrm>
        </p:spPr>
      </p:pic>
    </p:spTree>
    <p:extLst>
      <p:ext uri="{BB962C8B-B14F-4D97-AF65-F5344CB8AC3E}">
        <p14:creationId xmlns:p14="http://schemas.microsoft.com/office/powerpoint/2010/main" val="4147630230"/>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Magnetfelder / Polarisation</a:t>
            </a:r>
            <a:endParaRPr lang="en-US"/>
          </a:p>
        </p:txBody>
      </p:sp>
      <p:sp>
        <p:nvSpPr>
          <p:cNvPr id="3" name="Inhaltsplatzhalter 2"/>
          <p:cNvSpPr>
            <a:spLocks noGrp="1"/>
          </p:cNvSpPr>
          <p:nvPr>
            <p:ph sz="half" idx="1"/>
          </p:nvPr>
        </p:nvSpPr>
        <p:spPr/>
        <p:txBody>
          <a:bodyPr/>
          <a:lstStyle/>
          <a:p>
            <a:r>
              <a:rPr lang="de-DE" smtClean="0"/>
              <a:t>Licht ist eine elektromagnetische Welle</a:t>
            </a:r>
          </a:p>
          <a:p>
            <a:r>
              <a:rPr lang="de-DE" smtClean="0"/>
              <a:t>gekoppelte elektische (E) und magnetische Felder (B) </a:t>
            </a:r>
          </a:p>
          <a:p>
            <a:r>
              <a:rPr lang="de-DE" smtClean="0"/>
              <a:t>Bei zirkular polarisiertem Licht ändert sich die Orientierung des E und B Feldes periodisch</a:t>
            </a:r>
            <a:endParaRPr lang="en-US"/>
          </a:p>
        </p:txBody>
      </p:sp>
      <p:pic>
        <p:nvPicPr>
          <p:cNvPr id="4" name="Grafik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0386" y="0"/>
            <a:ext cx="3413414" cy="6826828"/>
          </a:xfrm>
          <a:prstGeom prst="rect">
            <a:avLst/>
          </a:prstGeom>
        </p:spPr>
      </p:pic>
    </p:spTree>
    <p:extLst>
      <p:ext uri="{BB962C8B-B14F-4D97-AF65-F5344CB8AC3E}">
        <p14:creationId xmlns:p14="http://schemas.microsoft.com/office/powerpoint/2010/main" val="2519102501"/>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Magnetfelder / Polarisation</a:t>
            </a:r>
            <a:endParaRPr lang="en-US"/>
          </a:p>
        </p:txBody>
      </p:sp>
      <p:sp>
        <p:nvSpPr>
          <p:cNvPr id="3" name="Inhaltsplatzhalter 2"/>
          <p:cNvSpPr>
            <a:spLocks noGrp="1"/>
          </p:cNvSpPr>
          <p:nvPr>
            <p:ph sz="half" idx="1"/>
          </p:nvPr>
        </p:nvSpPr>
        <p:spPr/>
        <p:txBody>
          <a:bodyPr/>
          <a:lstStyle/>
          <a:p>
            <a:r>
              <a:rPr lang="de-DE" smtClean="0"/>
              <a:t>Polarisiertes Licht kann abhängig von seiner Polarisationsrichtung absorbiert werden.</a:t>
            </a:r>
          </a:p>
          <a:p>
            <a:pPr lvl="1"/>
            <a:r>
              <a:rPr lang="de-DE" smtClean="0"/>
              <a:t>Bsp. Polarisationsfilter in der Fotografie</a:t>
            </a:r>
            <a:endParaRPr lang="en-US"/>
          </a:p>
        </p:txBody>
      </p:sp>
      <p:pic>
        <p:nvPicPr>
          <p:cNvPr id="6" name="Inhaltsplatzhalter 5"/>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45343" t="49316" b="7129"/>
          <a:stretch/>
        </p:blipFill>
        <p:spPr>
          <a:xfrm>
            <a:off x="6838950" y="3910013"/>
            <a:ext cx="4514850" cy="2152650"/>
          </a:xfrm>
        </p:spPr>
      </p:pic>
      <p:pic>
        <p:nvPicPr>
          <p:cNvPr id="7" name="Inhaltsplatzhalter 5"/>
          <p:cNvPicPr>
            <a:picLocks noChangeAspect="1"/>
          </p:cNvPicPr>
          <p:nvPr/>
        </p:nvPicPr>
        <p:blipFill rotWithShape="1">
          <a:blip r:embed="rId2">
            <a:extLst>
              <a:ext uri="{28A0092B-C50C-407E-A947-70E740481C1C}">
                <a14:useLocalDpi xmlns:a14="http://schemas.microsoft.com/office/drawing/2010/main" val="0"/>
              </a:ext>
            </a:extLst>
          </a:blip>
          <a:srcRect t="91136" r="38283"/>
          <a:stretch/>
        </p:blipFill>
        <p:spPr>
          <a:xfrm>
            <a:off x="6878147" y="6177012"/>
            <a:ext cx="5097953" cy="438099"/>
          </a:xfrm>
          <a:prstGeom prst="rect">
            <a:avLst/>
          </a:prstGeom>
        </p:spPr>
      </p:pic>
      <p:pic>
        <p:nvPicPr>
          <p:cNvPr id="8" name="Inhaltsplatzhalter 5"/>
          <p:cNvPicPr>
            <a:picLocks noChangeAspect="1"/>
          </p:cNvPicPr>
          <p:nvPr/>
        </p:nvPicPr>
        <p:blipFill rotWithShape="1">
          <a:blip r:embed="rId2">
            <a:extLst>
              <a:ext uri="{28A0092B-C50C-407E-A947-70E740481C1C}">
                <a14:useLocalDpi xmlns:a14="http://schemas.microsoft.com/office/drawing/2010/main" val="0"/>
              </a:ext>
            </a:extLst>
          </a:blip>
          <a:srcRect t="47774" r="55695" b="7322"/>
          <a:stretch/>
        </p:blipFill>
        <p:spPr>
          <a:xfrm>
            <a:off x="6838950" y="1576339"/>
            <a:ext cx="4514850" cy="2219325"/>
          </a:xfrm>
          <a:prstGeom prst="rect">
            <a:avLst/>
          </a:prstGeom>
        </p:spPr>
      </p:pic>
      <p:pic>
        <p:nvPicPr>
          <p:cNvPr id="9" name="Grafik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4950" y="4205288"/>
            <a:ext cx="3028950" cy="2271713"/>
          </a:xfrm>
          <a:prstGeom prst="rect">
            <a:avLst/>
          </a:prstGeom>
        </p:spPr>
      </p:pic>
    </p:spTree>
    <p:extLst>
      <p:ext uri="{BB962C8B-B14F-4D97-AF65-F5344CB8AC3E}">
        <p14:creationId xmlns:p14="http://schemas.microsoft.com/office/powerpoint/2010/main" val="389333446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Polarisation im interstellaren Medium</a:t>
            </a:r>
            <a:endParaRPr lang="en-US"/>
          </a:p>
        </p:txBody>
      </p:sp>
      <p:sp>
        <p:nvSpPr>
          <p:cNvPr id="3" name="Inhaltsplatzhalter 2"/>
          <p:cNvSpPr>
            <a:spLocks noGrp="1"/>
          </p:cNvSpPr>
          <p:nvPr>
            <p:ph sz="half" idx="1"/>
          </p:nvPr>
        </p:nvSpPr>
        <p:spPr/>
        <p:txBody>
          <a:bodyPr/>
          <a:lstStyle/>
          <a:p>
            <a:r>
              <a:rPr lang="de-DE" smtClean="0"/>
              <a:t>Das interstellare Medium besteht aus Gas und Staub.</a:t>
            </a:r>
          </a:p>
          <a:p>
            <a:r>
              <a:rPr lang="de-DE" smtClean="0"/>
              <a:t>Staubkörner sind irregulär geformt und paramagnetisch</a:t>
            </a:r>
          </a:p>
          <a:p>
            <a:r>
              <a:rPr lang="de-DE" smtClean="0"/>
              <a:t>Licht, dass diese Staubwolke passiert wird sieht keine ausgezeichnete Absorptionsrichtung.</a:t>
            </a:r>
          </a:p>
          <a:p>
            <a:r>
              <a:rPr lang="de-DE" smtClean="0"/>
              <a:t>Geringe oder keine Polarisation </a:t>
            </a:r>
          </a:p>
          <a:p>
            <a:endParaRPr lang="en-US"/>
          </a:p>
        </p:txBody>
      </p:sp>
      <p:sp>
        <p:nvSpPr>
          <p:cNvPr id="5" name="Ellipse 4"/>
          <p:cNvSpPr/>
          <p:nvPr/>
        </p:nvSpPr>
        <p:spPr>
          <a:xfrm rot="19857262">
            <a:off x="9307264" y="5724865"/>
            <a:ext cx="1806013" cy="217584"/>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p:cNvSpPr/>
          <p:nvPr/>
        </p:nvSpPr>
        <p:spPr>
          <a:xfrm>
            <a:off x="6947308" y="2507394"/>
            <a:ext cx="850534" cy="215329"/>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rot="20621885">
            <a:off x="6281610" y="1839190"/>
            <a:ext cx="1054100" cy="3048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rot="20492080">
            <a:off x="6729592" y="3508484"/>
            <a:ext cx="869927" cy="290629"/>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rot="1969254">
            <a:off x="7622447" y="3303115"/>
            <a:ext cx="1238112" cy="282557"/>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rot="4877600">
            <a:off x="9887653" y="3931473"/>
            <a:ext cx="881386" cy="503334"/>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rot="824297">
            <a:off x="8292798" y="2127605"/>
            <a:ext cx="1054100" cy="3048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7727950" y="5394566"/>
            <a:ext cx="1054100" cy="527571"/>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rot="7343298">
            <a:off x="6823106" y="4665804"/>
            <a:ext cx="788778" cy="212329"/>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rot="3631105">
            <a:off x="8681524" y="4692457"/>
            <a:ext cx="816720" cy="17756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rot="19678393">
            <a:off x="9732357" y="2273871"/>
            <a:ext cx="1054100" cy="464167"/>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43044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Polarisation im interstellaren Medium</a:t>
            </a:r>
            <a:endParaRPr lang="en-US"/>
          </a:p>
        </p:txBody>
      </p:sp>
      <p:sp>
        <p:nvSpPr>
          <p:cNvPr id="3" name="Inhaltsplatzhalter 2"/>
          <p:cNvSpPr>
            <a:spLocks noGrp="1"/>
          </p:cNvSpPr>
          <p:nvPr>
            <p:ph sz="half" idx="1"/>
          </p:nvPr>
        </p:nvSpPr>
        <p:spPr/>
        <p:txBody>
          <a:bodyPr/>
          <a:lstStyle/>
          <a:p>
            <a:r>
              <a:rPr lang="de-DE" smtClean="0"/>
              <a:t>Das interstellare Medium besteht aus Gas und Staub.</a:t>
            </a:r>
          </a:p>
          <a:p>
            <a:r>
              <a:rPr lang="de-DE" smtClean="0"/>
              <a:t>Staubkörner sind irregulär geformt und paramagnetisch</a:t>
            </a:r>
          </a:p>
          <a:p>
            <a:r>
              <a:rPr lang="de-DE" smtClean="0"/>
              <a:t>Licht, dass diese Staubwolke passiert wird sieht keine ausgezeichnete Absorptionsrichtung.</a:t>
            </a:r>
          </a:p>
          <a:p>
            <a:r>
              <a:rPr lang="de-DE" smtClean="0"/>
              <a:t>Geringe oder keine Polarisation </a:t>
            </a:r>
          </a:p>
          <a:p>
            <a:endParaRPr lang="en-US"/>
          </a:p>
        </p:txBody>
      </p:sp>
      <p:sp>
        <p:nvSpPr>
          <p:cNvPr id="5" name="Ellipse 4"/>
          <p:cNvSpPr/>
          <p:nvPr/>
        </p:nvSpPr>
        <p:spPr>
          <a:xfrm rot="19857262">
            <a:off x="9307264" y="5724865"/>
            <a:ext cx="1806013" cy="217584"/>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p:cNvSpPr/>
          <p:nvPr/>
        </p:nvSpPr>
        <p:spPr>
          <a:xfrm>
            <a:off x="6947308" y="2507394"/>
            <a:ext cx="850534" cy="215329"/>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rot="20621885">
            <a:off x="6281610" y="1839190"/>
            <a:ext cx="1054100" cy="3048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rot="20492080">
            <a:off x="6729592" y="3508484"/>
            <a:ext cx="869927" cy="290629"/>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rot="1969254">
            <a:off x="7622447" y="3303115"/>
            <a:ext cx="1238112" cy="282557"/>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rot="4877600">
            <a:off x="9887653" y="3931473"/>
            <a:ext cx="881386" cy="503334"/>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rot="824297">
            <a:off x="8292798" y="2127605"/>
            <a:ext cx="1054100" cy="3048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7727950" y="5394566"/>
            <a:ext cx="1054100" cy="527571"/>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rot="7343298">
            <a:off x="6823106" y="4665804"/>
            <a:ext cx="788778" cy="212329"/>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rot="3631105">
            <a:off x="8681524" y="4692457"/>
            <a:ext cx="816720" cy="17756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rot="19678393">
            <a:off x="9732357" y="2273871"/>
            <a:ext cx="1054100" cy="464167"/>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izieren 15"/>
          <p:cNvSpPr/>
          <p:nvPr/>
        </p:nvSpPr>
        <p:spPr>
          <a:xfrm>
            <a:off x="7518401" y="1690688"/>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izieren 16"/>
          <p:cNvSpPr/>
          <p:nvPr/>
        </p:nvSpPr>
        <p:spPr>
          <a:xfrm>
            <a:off x="9397396" y="1643429"/>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zieren 17"/>
          <p:cNvSpPr/>
          <p:nvPr/>
        </p:nvSpPr>
        <p:spPr>
          <a:xfrm>
            <a:off x="9397396" y="4130337"/>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zieren 18"/>
          <p:cNvSpPr/>
          <p:nvPr/>
        </p:nvSpPr>
        <p:spPr>
          <a:xfrm>
            <a:off x="9397396" y="2921733"/>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zieren 19"/>
          <p:cNvSpPr/>
          <p:nvPr/>
        </p:nvSpPr>
        <p:spPr>
          <a:xfrm>
            <a:off x="7518401" y="2980453"/>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zieren 20"/>
          <p:cNvSpPr/>
          <p:nvPr/>
        </p:nvSpPr>
        <p:spPr>
          <a:xfrm>
            <a:off x="7533734" y="4130337"/>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izieren 21"/>
          <p:cNvSpPr/>
          <p:nvPr/>
        </p:nvSpPr>
        <p:spPr>
          <a:xfrm>
            <a:off x="7556542" y="5501331"/>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izieren 22"/>
          <p:cNvSpPr/>
          <p:nvPr/>
        </p:nvSpPr>
        <p:spPr>
          <a:xfrm>
            <a:off x="9397396" y="5501331"/>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izieren 23"/>
          <p:cNvSpPr/>
          <p:nvPr/>
        </p:nvSpPr>
        <p:spPr>
          <a:xfrm>
            <a:off x="5714276" y="1643429"/>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izieren 24"/>
          <p:cNvSpPr/>
          <p:nvPr/>
        </p:nvSpPr>
        <p:spPr>
          <a:xfrm>
            <a:off x="5714276" y="4130337"/>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izieren 25"/>
          <p:cNvSpPr/>
          <p:nvPr/>
        </p:nvSpPr>
        <p:spPr>
          <a:xfrm>
            <a:off x="5714276" y="2921733"/>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ltiplizieren 26"/>
          <p:cNvSpPr/>
          <p:nvPr/>
        </p:nvSpPr>
        <p:spPr>
          <a:xfrm>
            <a:off x="5714276" y="5501331"/>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feld 27"/>
          <p:cNvSpPr txBox="1"/>
          <p:nvPr/>
        </p:nvSpPr>
        <p:spPr>
          <a:xfrm>
            <a:off x="10374178" y="693617"/>
            <a:ext cx="1640385" cy="1015663"/>
          </a:xfrm>
          <a:prstGeom prst="rect">
            <a:avLst/>
          </a:prstGeom>
          <a:noFill/>
        </p:spPr>
        <p:txBody>
          <a:bodyPr wrap="none" rtlCol="0">
            <a:spAutoFit/>
          </a:bodyPr>
          <a:lstStyle/>
          <a:p>
            <a:r>
              <a:rPr lang="de-DE" sz="2000" b="1" smtClean="0">
                <a:solidFill>
                  <a:srgbClr val="FF0000"/>
                </a:solidFill>
              </a:rPr>
              <a:t>Magnetfelder</a:t>
            </a:r>
          </a:p>
          <a:p>
            <a:r>
              <a:rPr lang="de-DE" sz="2000" b="1" smtClean="0">
                <a:solidFill>
                  <a:srgbClr val="FF0000"/>
                </a:solidFill>
              </a:rPr>
              <a:t>senkrecht zur</a:t>
            </a:r>
          </a:p>
          <a:p>
            <a:r>
              <a:rPr lang="de-DE" sz="2000" b="1" smtClean="0">
                <a:solidFill>
                  <a:srgbClr val="FF0000"/>
                </a:solidFill>
              </a:rPr>
              <a:t>Folie</a:t>
            </a:r>
            <a:endParaRPr lang="en-US" sz="2000" b="1">
              <a:solidFill>
                <a:srgbClr val="FF0000"/>
              </a:solidFill>
            </a:endParaRPr>
          </a:p>
        </p:txBody>
      </p:sp>
    </p:spTree>
    <p:extLst>
      <p:ext uri="{BB962C8B-B14F-4D97-AF65-F5344CB8AC3E}">
        <p14:creationId xmlns:p14="http://schemas.microsoft.com/office/powerpoint/2010/main" val="339154016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Polarisation im interstellaren Medium</a:t>
            </a:r>
            <a:endParaRPr lang="en-US"/>
          </a:p>
        </p:txBody>
      </p:sp>
      <p:sp>
        <p:nvSpPr>
          <p:cNvPr id="3" name="Inhaltsplatzhalter 2"/>
          <p:cNvSpPr>
            <a:spLocks noGrp="1"/>
          </p:cNvSpPr>
          <p:nvPr>
            <p:ph sz="half" idx="1"/>
          </p:nvPr>
        </p:nvSpPr>
        <p:spPr/>
        <p:txBody>
          <a:bodyPr/>
          <a:lstStyle/>
          <a:p>
            <a:r>
              <a:rPr lang="de-DE" smtClean="0"/>
              <a:t>Das interstellare Medium besteht aus Gas und Staub.</a:t>
            </a:r>
          </a:p>
          <a:p>
            <a:r>
              <a:rPr lang="de-DE" smtClean="0"/>
              <a:t>Staubkörner sind irregulär geformt und paramagnetisch</a:t>
            </a:r>
          </a:p>
          <a:p>
            <a:r>
              <a:rPr lang="de-DE" smtClean="0"/>
              <a:t>Licht, dass diese Staubwolke passiert wird sieht keine ausgezeichnete Absorptionsrichtung.</a:t>
            </a:r>
          </a:p>
          <a:p>
            <a:r>
              <a:rPr lang="de-DE" smtClean="0"/>
              <a:t>Geringe oder keine Polarisation </a:t>
            </a:r>
          </a:p>
          <a:p>
            <a:endParaRPr lang="en-US"/>
          </a:p>
        </p:txBody>
      </p:sp>
      <p:sp>
        <p:nvSpPr>
          <p:cNvPr id="5" name="Ellipse 4"/>
          <p:cNvSpPr/>
          <p:nvPr/>
        </p:nvSpPr>
        <p:spPr>
          <a:xfrm rot="19857262">
            <a:off x="9307264" y="5724865"/>
            <a:ext cx="1806013" cy="217584"/>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Ellipse 5"/>
          <p:cNvSpPr/>
          <p:nvPr/>
        </p:nvSpPr>
        <p:spPr>
          <a:xfrm>
            <a:off x="6947308" y="2507394"/>
            <a:ext cx="850534" cy="215329"/>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Ellipse 6"/>
          <p:cNvSpPr/>
          <p:nvPr/>
        </p:nvSpPr>
        <p:spPr>
          <a:xfrm rot="20621885">
            <a:off x="6281610" y="1839190"/>
            <a:ext cx="1054100" cy="3048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Ellipse 7"/>
          <p:cNvSpPr/>
          <p:nvPr/>
        </p:nvSpPr>
        <p:spPr>
          <a:xfrm rot="20492080">
            <a:off x="6729592" y="3508484"/>
            <a:ext cx="869927" cy="290629"/>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Ellipse 8"/>
          <p:cNvSpPr/>
          <p:nvPr/>
        </p:nvSpPr>
        <p:spPr>
          <a:xfrm rot="1969254">
            <a:off x="7622447" y="3303115"/>
            <a:ext cx="1238112" cy="282557"/>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Ellipse 9"/>
          <p:cNvSpPr/>
          <p:nvPr/>
        </p:nvSpPr>
        <p:spPr>
          <a:xfrm rot="4877600">
            <a:off x="9887653" y="3931473"/>
            <a:ext cx="881386" cy="503334"/>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Ellipse 10"/>
          <p:cNvSpPr/>
          <p:nvPr/>
        </p:nvSpPr>
        <p:spPr>
          <a:xfrm rot="824297">
            <a:off x="8292798" y="2127605"/>
            <a:ext cx="1054100" cy="304800"/>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Ellipse 11"/>
          <p:cNvSpPr/>
          <p:nvPr/>
        </p:nvSpPr>
        <p:spPr>
          <a:xfrm>
            <a:off x="7727950" y="5394566"/>
            <a:ext cx="1054100" cy="527571"/>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Ellipse 12"/>
          <p:cNvSpPr/>
          <p:nvPr/>
        </p:nvSpPr>
        <p:spPr>
          <a:xfrm rot="7343298">
            <a:off x="6823106" y="4665804"/>
            <a:ext cx="788778" cy="212329"/>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Ellipse 13"/>
          <p:cNvSpPr/>
          <p:nvPr/>
        </p:nvSpPr>
        <p:spPr>
          <a:xfrm rot="3631105">
            <a:off x="8681524" y="4692457"/>
            <a:ext cx="816720" cy="177568"/>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Ellipse 14"/>
          <p:cNvSpPr/>
          <p:nvPr/>
        </p:nvSpPr>
        <p:spPr>
          <a:xfrm rot="19678393">
            <a:off x="9732357" y="2273871"/>
            <a:ext cx="1054100" cy="464167"/>
          </a:xfrm>
          <a:prstGeom prst="ellipse">
            <a:avLst/>
          </a:prstGeom>
          <a:solidFill>
            <a:schemeClr val="accent4">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Multiplizieren 15"/>
          <p:cNvSpPr/>
          <p:nvPr/>
        </p:nvSpPr>
        <p:spPr>
          <a:xfrm>
            <a:off x="7518401" y="1690688"/>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Multiplizieren 16"/>
          <p:cNvSpPr/>
          <p:nvPr/>
        </p:nvSpPr>
        <p:spPr>
          <a:xfrm>
            <a:off x="9397396" y="1643429"/>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Multiplizieren 17"/>
          <p:cNvSpPr/>
          <p:nvPr/>
        </p:nvSpPr>
        <p:spPr>
          <a:xfrm>
            <a:off x="9397396" y="4130337"/>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Multiplizieren 18"/>
          <p:cNvSpPr/>
          <p:nvPr/>
        </p:nvSpPr>
        <p:spPr>
          <a:xfrm>
            <a:off x="9397396" y="2921733"/>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Multiplizieren 19"/>
          <p:cNvSpPr/>
          <p:nvPr/>
        </p:nvSpPr>
        <p:spPr>
          <a:xfrm>
            <a:off x="7518401" y="2980453"/>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izieren 20"/>
          <p:cNvSpPr/>
          <p:nvPr/>
        </p:nvSpPr>
        <p:spPr>
          <a:xfrm>
            <a:off x="7533734" y="4130337"/>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Multiplizieren 21"/>
          <p:cNvSpPr/>
          <p:nvPr/>
        </p:nvSpPr>
        <p:spPr>
          <a:xfrm>
            <a:off x="7556542" y="5501331"/>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izieren 22"/>
          <p:cNvSpPr/>
          <p:nvPr/>
        </p:nvSpPr>
        <p:spPr>
          <a:xfrm>
            <a:off x="9397396" y="5501331"/>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Multiplizieren 23"/>
          <p:cNvSpPr/>
          <p:nvPr/>
        </p:nvSpPr>
        <p:spPr>
          <a:xfrm>
            <a:off x="5714276" y="1643429"/>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Multiplizieren 24"/>
          <p:cNvSpPr/>
          <p:nvPr/>
        </p:nvSpPr>
        <p:spPr>
          <a:xfrm>
            <a:off x="5714276" y="4130337"/>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Multiplizieren 25"/>
          <p:cNvSpPr/>
          <p:nvPr/>
        </p:nvSpPr>
        <p:spPr>
          <a:xfrm>
            <a:off x="5714276" y="2921733"/>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Multiplizieren 26"/>
          <p:cNvSpPr/>
          <p:nvPr/>
        </p:nvSpPr>
        <p:spPr>
          <a:xfrm>
            <a:off x="5714276" y="5501331"/>
            <a:ext cx="482599" cy="455612"/>
          </a:xfrm>
          <a:prstGeom prst="mathMultiply">
            <a:avLst>
              <a:gd name="adj1" fmla="val 12370"/>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feld 27"/>
          <p:cNvSpPr txBox="1"/>
          <p:nvPr/>
        </p:nvSpPr>
        <p:spPr>
          <a:xfrm>
            <a:off x="10374178" y="693617"/>
            <a:ext cx="1640385" cy="1015663"/>
          </a:xfrm>
          <a:prstGeom prst="rect">
            <a:avLst/>
          </a:prstGeom>
          <a:noFill/>
        </p:spPr>
        <p:txBody>
          <a:bodyPr wrap="none" rtlCol="0">
            <a:spAutoFit/>
          </a:bodyPr>
          <a:lstStyle/>
          <a:p>
            <a:r>
              <a:rPr lang="de-DE" sz="2000" b="1" smtClean="0">
                <a:solidFill>
                  <a:srgbClr val="FF0000"/>
                </a:solidFill>
              </a:rPr>
              <a:t>Magnetfelder</a:t>
            </a:r>
          </a:p>
          <a:p>
            <a:r>
              <a:rPr lang="de-DE" sz="2000" b="1" smtClean="0">
                <a:solidFill>
                  <a:srgbClr val="FF0000"/>
                </a:solidFill>
              </a:rPr>
              <a:t>senkrecht zur</a:t>
            </a:r>
          </a:p>
          <a:p>
            <a:r>
              <a:rPr lang="de-DE" sz="2000" b="1" smtClean="0">
                <a:solidFill>
                  <a:srgbClr val="FF0000"/>
                </a:solidFill>
              </a:rPr>
              <a:t>Folie</a:t>
            </a:r>
            <a:endParaRPr lang="en-US" sz="2000" b="1">
              <a:solidFill>
                <a:srgbClr val="FF0000"/>
              </a:solidFill>
            </a:endParaRPr>
          </a:p>
        </p:txBody>
      </p:sp>
    </p:spTree>
    <p:extLst>
      <p:ext uri="{BB962C8B-B14F-4D97-AF65-F5344CB8AC3E}">
        <p14:creationId xmlns:p14="http://schemas.microsoft.com/office/powerpoint/2010/main" val="27304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repeatCount="indefinite" fill="hold" grpId="0" nodeType="clickEffect">
                                  <p:stCondLst>
                                    <p:cond delay="0"/>
                                  </p:stCondLst>
                                  <p:childTnLst>
                                    <p:animRot by="21600000">
                                      <p:cBhvr>
                                        <p:cTn id="6" dur="3000" fill="hold"/>
                                        <p:tgtEl>
                                          <p:spTgt spid="7"/>
                                        </p:tgtEl>
                                        <p:attrNameLst>
                                          <p:attrName>r</p:attrName>
                                        </p:attrNameLst>
                                      </p:cBhvr>
                                    </p:animRot>
                                  </p:childTnLst>
                                </p:cTn>
                              </p:par>
                              <p:par>
                                <p:cTn id="7" presetID="8" presetClass="emph" presetSubtype="0" repeatCount="indefinite" fill="hold" grpId="0" nodeType="withEffect">
                                  <p:stCondLst>
                                    <p:cond delay="0"/>
                                  </p:stCondLst>
                                  <p:childTnLst>
                                    <p:animRot by="21600000">
                                      <p:cBhvr>
                                        <p:cTn id="8" dur="3000" fill="hold"/>
                                        <p:tgtEl>
                                          <p:spTgt spid="6"/>
                                        </p:tgtEl>
                                        <p:attrNameLst>
                                          <p:attrName>r</p:attrName>
                                        </p:attrNameLst>
                                      </p:cBhvr>
                                    </p:animRot>
                                  </p:childTnLst>
                                </p:cTn>
                              </p:par>
                              <p:par>
                                <p:cTn id="9" presetID="8" presetClass="emph" presetSubtype="0" repeatCount="indefinite" fill="hold" grpId="0" nodeType="withEffect">
                                  <p:stCondLst>
                                    <p:cond delay="0"/>
                                  </p:stCondLst>
                                  <p:childTnLst>
                                    <p:animRot by="21600000">
                                      <p:cBhvr>
                                        <p:cTn id="10" dur="3000" fill="hold"/>
                                        <p:tgtEl>
                                          <p:spTgt spid="11"/>
                                        </p:tgtEl>
                                        <p:attrNameLst>
                                          <p:attrName>r</p:attrName>
                                        </p:attrNameLst>
                                      </p:cBhvr>
                                    </p:animRot>
                                  </p:childTnLst>
                                </p:cTn>
                              </p:par>
                              <p:par>
                                <p:cTn id="11" presetID="8" presetClass="emph" presetSubtype="0" repeatCount="indefinite" fill="hold" grpId="0" nodeType="withEffect">
                                  <p:stCondLst>
                                    <p:cond delay="0"/>
                                  </p:stCondLst>
                                  <p:childTnLst>
                                    <p:animRot by="21600000">
                                      <p:cBhvr>
                                        <p:cTn id="12" dur="3000" fill="hold"/>
                                        <p:tgtEl>
                                          <p:spTgt spid="15"/>
                                        </p:tgtEl>
                                        <p:attrNameLst>
                                          <p:attrName>r</p:attrName>
                                        </p:attrNameLst>
                                      </p:cBhvr>
                                    </p:animRot>
                                  </p:childTnLst>
                                </p:cTn>
                              </p:par>
                              <p:par>
                                <p:cTn id="13" presetID="8" presetClass="emph" presetSubtype="0" repeatCount="indefinite" fill="hold" grpId="0" nodeType="withEffect">
                                  <p:stCondLst>
                                    <p:cond delay="0"/>
                                  </p:stCondLst>
                                  <p:childTnLst>
                                    <p:animRot by="21600000">
                                      <p:cBhvr>
                                        <p:cTn id="14" dur="3000" fill="hold"/>
                                        <p:tgtEl>
                                          <p:spTgt spid="10"/>
                                        </p:tgtEl>
                                        <p:attrNameLst>
                                          <p:attrName>r</p:attrName>
                                        </p:attrNameLst>
                                      </p:cBhvr>
                                    </p:animRot>
                                  </p:childTnLst>
                                </p:cTn>
                              </p:par>
                              <p:par>
                                <p:cTn id="15" presetID="8" presetClass="emph" presetSubtype="0" repeatCount="indefinite" fill="hold" grpId="0" nodeType="withEffect">
                                  <p:stCondLst>
                                    <p:cond delay="0"/>
                                  </p:stCondLst>
                                  <p:childTnLst>
                                    <p:animRot by="21600000">
                                      <p:cBhvr>
                                        <p:cTn id="16" dur="3000" fill="hold"/>
                                        <p:tgtEl>
                                          <p:spTgt spid="9"/>
                                        </p:tgtEl>
                                        <p:attrNameLst>
                                          <p:attrName>r</p:attrName>
                                        </p:attrNameLst>
                                      </p:cBhvr>
                                    </p:animRot>
                                  </p:childTnLst>
                                </p:cTn>
                              </p:par>
                              <p:par>
                                <p:cTn id="17" presetID="8" presetClass="emph" presetSubtype="0" repeatCount="indefinite" fill="hold" grpId="0" nodeType="withEffect">
                                  <p:stCondLst>
                                    <p:cond delay="0"/>
                                  </p:stCondLst>
                                  <p:childTnLst>
                                    <p:animRot by="21600000">
                                      <p:cBhvr>
                                        <p:cTn id="18" dur="3000" fill="hold"/>
                                        <p:tgtEl>
                                          <p:spTgt spid="8"/>
                                        </p:tgtEl>
                                        <p:attrNameLst>
                                          <p:attrName>r</p:attrName>
                                        </p:attrNameLst>
                                      </p:cBhvr>
                                    </p:animRot>
                                  </p:childTnLst>
                                </p:cTn>
                              </p:par>
                              <p:par>
                                <p:cTn id="19" presetID="8" presetClass="emph" presetSubtype="0" repeatCount="indefinite" fill="hold" grpId="0" nodeType="withEffect">
                                  <p:stCondLst>
                                    <p:cond delay="0"/>
                                  </p:stCondLst>
                                  <p:childTnLst>
                                    <p:animRot by="21600000">
                                      <p:cBhvr>
                                        <p:cTn id="20" dur="3000" fill="hold"/>
                                        <p:tgtEl>
                                          <p:spTgt spid="13"/>
                                        </p:tgtEl>
                                        <p:attrNameLst>
                                          <p:attrName>r</p:attrName>
                                        </p:attrNameLst>
                                      </p:cBhvr>
                                    </p:animRot>
                                  </p:childTnLst>
                                </p:cTn>
                              </p:par>
                              <p:par>
                                <p:cTn id="21" presetID="8" presetClass="emph" presetSubtype="0" repeatCount="indefinite" fill="hold" grpId="0" nodeType="withEffect">
                                  <p:stCondLst>
                                    <p:cond delay="0"/>
                                  </p:stCondLst>
                                  <p:childTnLst>
                                    <p:animRot by="21600000">
                                      <p:cBhvr>
                                        <p:cTn id="22" dur="3000" fill="hold"/>
                                        <p:tgtEl>
                                          <p:spTgt spid="14"/>
                                        </p:tgtEl>
                                        <p:attrNameLst>
                                          <p:attrName>r</p:attrName>
                                        </p:attrNameLst>
                                      </p:cBhvr>
                                    </p:animRot>
                                  </p:childTnLst>
                                </p:cTn>
                              </p:par>
                              <p:par>
                                <p:cTn id="23" presetID="8" presetClass="emph" presetSubtype="0" repeatCount="indefinite" fill="hold" grpId="0" nodeType="withEffect">
                                  <p:stCondLst>
                                    <p:cond delay="0"/>
                                  </p:stCondLst>
                                  <p:childTnLst>
                                    <p:animRot by="21600000">
                                      <p:cBhvr>
                                        <p:cTn id="24" dur="3000" fill="hold"/>
                                        <p:tgtEl>
                                          <p:spTgt spid="12"/>
                                        </p:tgtEl>
                                        <p:attrNameLst>
                                          <p:attrName>r</p:attrName>
                                        </p:attrNameLst>
                                      </p:cBhvr>
                                    </p:animRot>
                                  </p:childTnLst>
                                </p:cTn>
                              </p:par>
                              <p:par>
                                <p:cTn id="25" presetID="8" presetClass="emph" presetSubtype="0" repeatCount="indefinite" fill="hold" grpId="0" nodeType="withEffect">
                                  <p:stCondLst>
                                    <p:cond delay="0"/>
                                  </p:stCondLst>
                                  <p:childTnLst>
                                    <p:animRot by="21600000">
                                      <p:cBhvr>
                                        <p:cTn id="26" dur="3000" fill="hold"/>
                                        <p:tgtEl>
                                          <p:spTgt spid="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Polarisation im interstellaren Medium</a:t>
            </a:r>
            <a:endParaRPr lang="en-US"/>
          </a:p>
        </p:txBody>
      </p:sp>
      <p:sp>
        <p:nvSpPr>
          <p:cNvPr id="3" name="Inhaltsplatzhalter 2"/>
          <p:cNvSpPr>
            <a:spLocks noGrp="1"/>
          </p:cNvSpPr>
          <p:nvPr>
            <p:ph sz="half" idx="1"/>
          </p:nvPr>
        </p:nvSpPr>
        <p:spPr>
          <a:xfrm>
            <a:off x="838200" y="1825625"/>
            <a:ext cx="4737100" cy="4351338"/>
          </a:xfrm>
        </p:spPr>
        <p:txBody>
          <a:bodyPr>
            <a:normAutofit lnSpcReduction="10000"/>
          </a:bodyPr>
          <a:lstStyle/>
          <a:p>
            <a:r>
              <a:rPr lang="de-DE" smtClean="0"/>
              <a:t>Richten sich Staubkörner gleich aus, formen sie ein Polarisationsgitter.</a:t>
            </a:r>
          </a:p>
          <a:p>
            <a:r>
              <a:rPr lang="de-DE" smtClean="0"/>
              <a:t>Magnetfelder in der Himmelsebene sorgen für eine ausgezeichnete Richtung</a:t>
            </a:r>
          </a:p>
          <a:p>
            <a:r>
              <a:rPr lang="de-DE" smtClean="0"/>
              <a:t>Strahlung aus dem Hintergrund der Staubwolke kann nur passieren mit einer Polarisationsrichtung (E)  parallel zum Magnetfeld.  </a:t>
            </a:r>
          </a:p>
          <a:p>
            <a:endParaRPr lang="en-US"/>
          </a:p>
        </p:txBody>
      </p:sp>
      <p:pic>
        <p:nvPicPr>
          <p:cNvPr id="4" name="Grafik 3"/>
          <p:cNvPicPr>
            <a:picLocks noChangeAspect="1"/>
          </p:cNvPicPr>
          <p:nvPr/>
        </p:nvPicPr>
        <p:blipFill rotWithShape="1">
          <a:blip r:embed="rId2" cstate="print">
            <a:extLst>
              <a:ext uri="{28A0092B-C50C-407E-A947-70E740481C1C}">
                <a14:useLocalDpi xmlns:a14="http://schemas.microsoft.com/office/drawing/2010/main" val="0"/>
              </a:ext>
            </a:extLst>
          </a:blip>
          <a:srcRect l="12228" t="9872" r="14456" b="10613"/>
          <a:stretch/>
        </p:blipFill>
        <p:spPr>
          <a:xfrm>
            <a:off x="5842517" y="1536699"/>
            <a:ext cx="6349483" cy="5321301"/>
          </a:xfrm>
          <a:prstGeom prst="rect">
            <a:avLst/>
          </a:prstGeom>
        </p:spPr>
      </p:pic>
      <p:sp>
        <p:nvSpPr>
          <p:cNvPr id="29" name="Textfeld 28"/>
          <p:cNvSpPr txBox="1"/>
          <p:nvPr/>
        </p:nvSpPr>
        <p:spPr>
          <a:xfrm>
            <a:off x="5842517" y="6488668"/>
            <a:ext cx="2250681" cy="369332"/>
          </a:xfrm>
          <a:prstGeom prst="rect">
            <a:avLst/>
          </a:prstGeom>
          <a:noFill/>
        </p:spPr>
        <p:txBody>
          <a:bodyPr wrap="none" rtlCol="0">
            <a:spAutoFit/>
          </a:bodyPr>
          <a:lstStyle/>
          <a:p>
            <a:r>
              <a:rPr lang="de-DE" smtClean="0"/>
              <a:t>Quelle: B.G. Anderson</a:t>
            </a:r>
            <a:endParaRPr lang="en-US"/>
          </a:p>
        </p:txBody>
      </p:sp>
    </p:spTree>
    <p:extLst>
      <p:ext uri="{BB962C8B-B14F-4D97-AF65-F5344CB8AC3E}">
        <p14:creationId xmlns:p14="http://schemas.microsoft.com/office/powerpoint/2010/main" val="3145127705"/>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Polarisation im interstellaren Medium</a:t>
            </a:r>
            <a:endParaRPr lang="en-US"/>
          </a:p>
        </p:txBody>
      </p:sp>
      <p:sp>
        <p:nvSpPr>
          <p:cNvPr id="3" name="Inhaltsplatzhalter 2"/>
          <p:cNvSpPr>
            <a:spLocks noGrp="1"/>
          </p:cNvSpPr>
          <p:nvPr>
            <p:ph sz="half" idx="1"/>
          </p:nvPr>
        </p:nvSpPr>
        <p:spPr>
          <a:xfrm>
            <a:off x="838200" y="1825625"/>
            <a:ext cx="4910667" cy="4351338"/>
          </a:xfrm>
        </p:spPr>
        <p:txBody>
          <a:bodyPr/>
          <a:lstStyle/>
          <a:p>
            <a:r>
              <a:rPr lang="de-DE" smtClean="0"/>
              <a:t>Strahlung, die direkt von den Staubkörner abgestrahlt wird, ist senkrecht zum Magnetfeld (E) polarisiert.</a:t>
            </a:r>
          </a:p>
          <a:p>
            <a:endParaRPr lang="de-DE"/>
          </a:p>
          <a:p>
            <a:r>
              <a:rPr lang="de-DE" smtClean="0"/>
              <a:t>Eine der wenigen Möglichkeiten, Magnetfelder über astronomishce Entfernungen hinweg zu detektieren.</a:t>
            </a:r>
          </a:p>
          <a:p>
            <a:endParaRPr lang="en-US"/>
          </a:p>
        </p:txBody>
      </p:sp>
      <p:pic>
        <p:nvPicPr>
          <p:cNvPr id="16" name="Grafik 15"/>
          <p:cNvPicPr>
            <a:picLocks noChangeAspect="1"/>
          </p:cNvPicPr>
          <p:nvPr/>
        </p:nvPicPr>
        <p:blipFill>
          <a:blip r:embed="rId2"/>
          <a:stretch>
            <a:fillRect/>
          </a:stretch>
        </p:blipFill>
        <p:spPr>
          <a:xfrm>
            <a:off x="5842518" y="1706494"/>
            <a:ext cx="6349482" cy="5151506"/>
          </a:xfrm>
          <a:prstGeom prst="rect">
            <a:avLst/>
          </a:prstGeom>
        </p:spPr>
      </p:pic>
      <p:sp>
        <p:nvSpPr>
          <p:cNvPr id="17" name="Textfeld 16"/>
          <p:cNvSpPr txBox="1"/>
          <p:nvPr/>
        </p:nvSpPr>
        <p:spPr>
          <a:xfrm>
            <a:off x="5842517" y="6488668"/>
            <a:ext cx="2250681" cy="369332"/>
          </a:xfrm>
          <a:prstGeom prst="rect">
            <a:avLst/>
          </a:prstGeom>
          <a:noFill/>
        </p:spPr>
        <p:txBody>
          <a:bodyPr wrap="none" rtlCol="0">
            <a:spAutoFit/>
          </a:bodyPr>
          <a:lstStyle/>
          <a:p>
            <a:r>
              <a:rPr lang="de-DE" smtClean="0"/>
              <a:t>Quelle: B.G. Anderson</a:t>
            </a:r>
            <a:endParaRPr lang="en-US"/>
          </a:p>
        </p:txBody>
      </p:sp>
    </p:spTree>
    <p:extLst>
      <p:ext uri="{BB962C8B-B14F-4D97-AF65-F5344CB8AC3E}">
        <p14:creationId xmlns:p14="http://schemas.microsoft.com/office/powerpoint/2010/main" val="41973183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SOFIA</a:t>
            </a:r>
            <a:endParaRPr lang="en-US"/>
          </a:p>
        </p:txBody>
      </p:sp>
      <p:sp>
        <p:nvSpPr>
          <p:cNvPr id="3" name="Inhaltsplatzhalter 2"/>
          <p:cNvSpPr>
            <a:spLocks noGrp="1"/>
          </p:cNvSpPr>
          <p:nvPr>
            <p:ph sz="half" idx="1"/>
          </p:nvPr>
        </p:nvSpPr>
        <p:spPr/>
        <p:txBody>
          <a:bodyPr>
            <a:normAutofit fontScale="92500" lnSpcReduction="10000"/>
          </a:bodyPr>
          <a:lstStyle/>
          <a:p>
            <a:r>
              <a:rPr lang="en-US" smtClean="0"/>
              <a:t>Boeing 747SP (Special Performance)</a:t>
            </a:r>
          </a:p>
          <a:p>
            <a:r>
              <a:rPr lang="en-US" smtClean="0"/>
              <a:t>Registrierung </a:t>
            </a:r>
            <a:r>
              <a:rPr lang="en-US" b="1" smtClean="0"/>
              <a:t>N747NA</a:t>
            </a:r>
          </a:p>
          <a:p>
            <a:r>
              <a:rPr lang="de-DE" smtClean="0"/>
              <a:t>Baujahr 1977</a:t>
            </a:r>
          </a:p>
          <a:p>
            <a:r>
              <a:rPr lang="de-DE" smtClean="0"/>
              <a:t>Erster wissenschaftlicher Flug 2010</a:t>
            </a:r>
          </a:p>
          <a:p>
            <a:r>
              <a:rPr lang="de-DE" smtClean="0"/>
              <a:t>Regelbetrieb seit 2014, ca. 500 Flüge seitdem</a:t>
            </a:r>
          </a:p>
          <a:p>
            <a:r>
              <a:rPr lang="de-DE" smtClean="0"/>
              <a:t>Missionsdauer: 20 Jahre</a:t>
            </a:r>
          </a:p>
          <a:p>
            <a:r>
              <a:rPr lang="de-DE" smtClean="0"/>
              <a:t>US/Deutsche Zusammenarbeit 80/20</a:t>
            </a:r>
            <a:endParaRPr lang="en-US" smtClean="0"/>
          </a:p>
          <a:p>
            <a:endParaRPr lang="en-US"/>
          </a:p>
        </p:txBody>
      </p:sp>
      <p:pic>
        <p:nvPicPr>
          <p:cNvPr id="7" name="Inhaltsplatzhalter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2200" y="1928654"/>
            <a:ext cx="5181600" cy="4145280"/>
          </a:xfrm>
        </p:spPr>
      </p:pic>
    </p:spTree>
    <p:extLst>
      <p:ext uri="{BB962C8B-B14F-4D97-AF65-F5344CB8AC3E}">
        <p14:creationId xmlns:p14="http://schemas.microsoft.com/office/powerpoint/2010/main" val="306100572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Wolke 18"/>
          <p:cNvSpPr/>
          <p:nvPr/>
        </p:nvSpPr>
        <p:spPr>
          <a:xfrm>
            <a:off x="3943350" y="3500789"/>
            <a:ext cx="4152900" cy="3038475"/>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de-DE" smtClean="0"/>
              <a:t>„Eingefrorene“ Magnetfelder </a:t>
            </a:r>
            <a:endParaRPr lang="en-US"/>
          </a:p>
        </p:txBody>
      </p:sp>
      <p:sp>
        <p:nvSpPr>
          <p:cNvPr id="11" name="Freihandform 10"/>
          <p:cNvSpPr/>
          <p:nvPr/>
        </p:nvSpPr>
        <p:spPr>
          <a:xfrm>
            <a:off x="2019298" y="3757964"/>
            <a:ext cx="8143875" cy="19050"/>
          </a:xfrm>
          <a:custGeom>
            <a:avLst/>
            <a:gdLst>
              <a:gd name="connsiteX0" fmla="*/ 0 w 8143875"/>
              <a:gd name="connsiteY0" fmla="*/ 0 h 19050"/>
              <a:gd name="connsiteX1" fmla="*/ 8143875 w 8143875"/>
              <a:gd name="connsiteY1" fmla="*/ 19050 h 19050"/>
            </a:gdLst>
            <a:ahLst/>
            <a:cxnLst>
              <a:cxn ang="0">
                <a:pos x="connsiteX0" y="connsiteY0"/>
              </a:cxn>
              <a:cxn ang="0">
                <a:pos x="connsiteX1" y="connsiteY1"/>
              </a:cxn>
            </a:cxnLst>
            <a:rect l="l" t="t" r="r" b="b"/>
            <a:pathLst>
              <a:path w="8143875" h="19050">
                <a:moveTo>
                  <a:pt x="0" y="0"/>
                </a:moveTo>
                <a:lnTo>
                  <a:pt x="8143875" y="19050"/>
                </a:ln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ihandform 17"/>
          <p:cNvSpPr/>
          <p:nvPr/>
        </p:nvSpPr>
        <p:spPr>
          <a:xfrm>
            <a:off x="2019299" y="4238976"/>
            <a:ext cx="8143875" cy="19050"/>
          </a:xfrm>
          <a:custGeom>
            <a:avLst/>
            <a:gdLst>
              <a:gd name="connsiteX0" fmla="*/ 0 w 8143875"/>
              <a:gd name="connsiteY0" fmla="*/ 0 h 19050"/>
              <a:gd name="connsiteX1" fmla="*/ 8143875 w 8143875"/>
              <a:gd name="connsiteY1" fmla="*/ 19050 h 19050"/>
            </a:gdLst>
            <a:ahLst/>
            <a:cxnLst>
              <a:cxn ang="0">
                <a:pos x="connsiteX0" y="connsiteY0"/>
              </a:cxn>
              <a:cxn ang="0">
                <a:pos x="connsiteX1" y="connsiteY1"/>
              </a:cxn>
            </a:cxnLst>
            <a:rect l="l" t="t" r="r" b="b"/>
            <a:pathLst>
              <a:path w="8143875" h="19050">
                <a:moveTo>
                  <a:pt x="0" y="0"/>
                </a:moveTo>
                <a:lnTo>
                  <a:pt x="8143875" y="19050"/>
                </a:ln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ihandform 19"/>
          <p:cNvSpPr/>
          <p:nvPr/>
        </p:nvSpPr>
        <p:spPr>
          <a:xfrm>
            <a:off x="2019300" y="4719988"/>
            <a:ext cx="8143875" cy="19050"/>
          </a:xfrm>
          <a:custGeom>
            <a:avLst/>
            <a:gdLst>
              <a:gd name="connsiteX0" fmla="*/ 0 w 8143875"/>
              <a:gd name="connsiteY0" fmla="*/ 0 h 19050"/>
              <a:gd name="connsiteX1" fmla="*/ 8143875 w 8143875"/>
              <a:gd name="connsiteY1" fmla="*/ 19050 h 19050"/>
            </a:gdLst>
            <a:ahLst/>
            <a:cxnLst>
              <a:cxn ang="0">
                <a:pos x="connsiteX0" y="connsiteY0"/>
              </a:cxn>
              <a:cxn ang="0">
                <a:pos x="connsiteX1" y="connsiteY1"/>
              </a:cxn>
            </a:cxnLst>
            <a:rect l="l" t="t" r="r" b="b"/>
            <a:pathLst>
              <a:path w="8143875" h="19050">
                <a:moveTo>
                  <a:pt x="0" y="0"/>
                </a:moveTo>
                <a:lnTo>
                  <a:pt x="8143875" y="19050"/>
                </a:ln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reihandform 25"/>
          <p:cNvSpPr/>
          <p:nvPr/>
        </p:nvSpPr>
        <p:spPr>
          <a:xfrm>
            <a:off x="2019300" y="5198444"/>
            <a:ext cx="8143875" cy="19050"/>
          </a:xfrm>
          <a:custGeom>
            <a:avLst/>
            <a:gdLst>
              <a:gd name="connsiteX0" fmla="*/ 0 w 8143875"/>
              <a:gd name="connsiteY0" fmla="*/ 0 h 19050"/>
              <a:gd name="connsiteX1" fmla="*/ 8143875 w 8143875"/>
              <a:gd name="connsiteY1" fmla="*/ 19050 h 19050"/>
            </a:gdLst>
            <a:ahLst/>
            <a:cxnLst>
              <a:cxn ang="0">
                <a:pos x="connsiteX0" y="connsiteY0"/>
              </a:cxn>
              <a:cxn ang="0">
                <a:pos x="connsiteX1" y="connsiteY1"/>
              </a:cxn>
            </a:cxnLst>
            <a:rect l="l" t="t" r="r" b="b"/>
            <a:pathLst>
              <a:path w="8143875" h="19050">
                <a:moveTo>
                  <a:pt x="0" y="0"/>
                </a:moveTo>
                <a:lnTo>
                  <a:pt x="8143875" y="19050"/>
                </a:ln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ihandform 26"/>
          <p:cNvSpPr/>
          <p:nvPr/>
        </p:nvSpPr>
        <p:spPr>
          <a:xfrm>
            <a:off x="2019300" y="5676900"/>
            <a:ext cx="8143875" cy="19050"/>
          </a:xfrm>
          <a:custGeom>
            <a:avLst/>
            <a:gdLst>
              <a:gd name="connsiteX0" fmla="*/ 0 w 8143875"/>
              <a:gd name="connsiteY0" fmla="*/ 0 h 19050"/>
              <a:gd name="connsiteX1" fmla="*/ 8143875 w 8143875"/>
              <a:gd name="connsiteY1" fmla="*/ 19050 h 19050"/>
            </a:gdLst>
            <a:ahLst/>
            <a:cxnLst>
              <a:cxn ang="0">
                <a:pos x="connsiteX0" y="connsiteY0"/>
              </a:cxn>
              <a:cxn ang="0">
                <a:pos x="connsiteX1" y="connsiteY1"/>
              </a:cxn>
            </a:cxnLst>
            <a:rect l="l" t="t" r="r" b="b"/>
            <a:pathLst>
              <a:path w="8143875" h="19050">
                <a:moveTo>
                  <a:pt x="0" y="0"/>
                </a:moveTo>
                <a:lnTo>
                  <a:pt x="8143875" y="19050"/>
                </a:ln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ihandform 27"/>
          <p:cNvSpPr/>
          <p:nvPr/>
        </p:nvSpPr>
        <p:spPr>
          <a:xfrm>
            <a:off x="2019300" y="6153150"/>
            <a:ext cx="8143875" cy="19050"/>
          </a:xfrm>
          <a:custGeom>
            <a:avLst/>
            <a:gdLst>
              <a:gd name="connsiteX0" fmla="*/ 0 w 8143875"/>
              <a:gd name="connsiteY0" fmla="*/ 0 h 19050"/>
              <a:gd name="connsiteX1" fmla="*/ 8143875 w 8143875"/>
              <a:gd name="connsiteY1" fmla="*/ 19050 h 19050"/>
            </a:gdLst>
            <a:ahLst/>
            <a:cxnLst>
              <a:cxn ang="0">
                <a:pos x="connsiteX0" y="connsiteY0"/>
              </a:cxn>
              <a:cxn ang="0">
                <a:pos x="connsiteX1" y="connsiteY1"/>
              </a:cxn>
            </a:cxnLst>
            <a:rect l="l" t="t" r="r" b="b"/>
            <a:pathLst>
              <a:path w="8143875" h="19050">
                <a:moveTo>
                  <a:pt x="0" y="0"/>
                </a:moveTo>
                <a:lnTo>
                  <a:pt x="8143875" y="19050"/>
                </a:ln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Pfeil nach unten 11"/>
          <p:cNvSpPr/>
          <p:nvPr/>
        </p:nvSpPr>
        <p:spPr>
          <a:xfrm rot="10800000">
            <a:off x="5481637" y="4533900"/>
            <a:ext cx="1076325" cy="116205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6728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Wolke 18"/>
          <p:cNvSpPr/>
          <p:nvPr/>
        </p:nvSpPr>
        <p:spPr>
          <a:xfrm>
            <a:off x="4810120" y="2415822"/>
            <a:ext cx="2562230" cy="187466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de-DE" smtClean="0"/>
              <a:t>„Eingefrorene“ Magnetfelder </a:t>
            </a:r>
            <a:endParaRPr lang="en-US"/>
          </a:p>
        </p:txBody>
      </p:sp>
      <p:sp>
        <p:nvSpPr>
          <p:cNvPr id="11" name="Freihandform 10"/>
          <p:cNvSpPr/>
          <p:nvPr/>
        </p:nvSpPr>
        <p:spPr>
          <a:xfrm>
            <a:off x="2019298" y="2588594"/>
            <a:ext cx="8143875" cy="1671988"/>
          </a:xfrm>
          <a:custGeom>
            <a:avLst/>
            <a:gdLst>
              <a:gd name="connsiteX0" fmla="*/ 0 w 8143875"/>
              <a:gd name="connsiteY0" fmla="*/ 0 h 19050"/>
              <a:gd name="connsiteX1" fmla="*/ 8143875 w 8143875"/>
              <a:gd name="connsiteY1" fmla="*/ 19050 h 19050"/>
              <a:gd name="connsiteX0" fmla="*/ 0 w 8143875"/>
              <a:gd name="connsiteY0" fmla="*/ 0 h 19050"/>
              <a:gd name="connsiteX1" fmla="*/ 4095752 w 8143875"/>
              <a:gd name="connsiteY1" fmla="*/ 13936 h 19050"/>
              <a:gd name="connsiteX2" fmla="*/ 8143875 w 8143875"/>
              <a:gd name="connsiteY2" fmla="*/ 19050 h 19050"/>
              <a:gd name="connsiteX0" fmla="*/ 0 w 8143875"/>
              <a:gd name="connsiteY0" fmla="*/ 1948214 h 1967264"/>
              <a:gd name="connsiteX1" fmla="*/ 4133852 w 8143875"/>
              <a:gd name="connsiteY1" fmla="*/ 0 h 1967264"/>
              <a:gd name="connsiteX2" fmla="*/ 8143875 w 8143875"/>
              <a:gd name="connsiteY2" fmla="*/ 1967264 h 1967264"/>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8 h 1967268"/>
              <a:gd name="connsiteX1" fmla="*/ 4133852 w 8143875"/>
              <a:gd name="connsiteY1" fmla="*/ 4 h 1967268"/>
              <a:gd name="connsiteX2" fmla="*/ 8143875 w 8143875"/>
              <a:gd name="connsiteY2" fmla="*/ 1967268 h 1967268"/>
            </a:gdLst>
            <a:ahLst/>
            <a:cxnLst>
              <a:cxn ang="0">
                <a:pos x="connsiteX0" y="connsiteY0"/>
              </a:cxn>
              <a:cxn ang="0">
                <a:pos x="connsiteX1" y="connsiteY1"/>
              </a:cxn>
              <a:cxn ang="0">
                <a:pos x="connsiteX2" y="connsiteY2"/>
              </a:cxn>
            </a:cxnLst>
            <a:rect l="l" t="t" r="r" b="b"/>
            <a:pathLst>
              <a:path w="8143875" h="1967268">
                <a:moveTo>
                  <a:pt x="0" y="1948218"/>
                </a:moveTo>
                <a:cubicBezTo>
                  <a:pt x="2006601" y="1898888"/>
                  <a:pt x="2776540" y="-3171"/>
                  <a:pt x="4133852" y="4"/>
                </a:cubicBezTo>
                <a:cubicBezTo>
                  <a:pt x="5491164" y="3179"/>
                  <a:pt x="6007101" y="1940163"/>
                  <a:pt x="8143875" y="1967268"/>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ihandform 9"/>
          <p:cNvSpPr/>
          <p:nvPr/>
        </p:nvSpPr>
        <p:spPr>
          <a:xfrm>
            <a:off x="2019298" y="2771770"/>
            <a:ext cx="8143875" cy="1967268"/>
          </a:xfrm>
          <a:custGeom>
            <a:avLst/>
            <a:gdLst>
              <a:gd name="connsiteX0" fmla="*/ 0 w 8143875"/>
              <a:gd name="connsiteY0" fmla="*/ 0 h 19050"/>
              <a:gd name="connsiteX1" fmla="*/ 8143875 w 8143875"/>
              <a:gd name="connsiteY1" fmla="*/ 19050 h 19050"/>
              <a:gd name="connsiteX0" fmla="*/ 0 w 8143875"/>
              <a:gd name="connsiteY0" fmla="*/ 0 h 19050"/>
              <a:gd name="connsiteX1" fmla="*/ 4095752 w 8143875"/>
              <a:gd name="connsiteY1" fmla="*/ 13936 h 19050"/>
              <a:gd name="connsiteX2" fmla="*/ 8143875 w 8143875"/>
              <a:gd name="connsiteY2" fmla="*/ 19050 h 19050"/>
              <a:gd name="connsiteX0" fmla="*/ 0 w 8143875"/>
              <a:gd name="connsiteY0" fmla="*/ 1948214 h 1967264"/>
              <a:gd name="connsiteX1" fmla="*/ 4133852 w 8143875"/>
              <a:gd name="connsiteY1" fmla="*/ 0 h 1967264"/>
              <a:gd name="connsiteX2" fmla="*/ 8143875 w 8143875"/>
              <a:gd name="connsiteY2" fmla="*/ 1967264 h 1967264"/>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8 h 1967268"/>
              <a:gd name="connsiteX1" fmla="*/ 4133852 w 8143875"/>
              <a:gd name="connsiteY1" fmla="*/ 4 h 1967268"/>
              <a:gd name="connsiteX2" fmla="*/ 8143875 w 8143875"/>
              <a:gd name="connsiteY2" fmla="*/ 1967268 h 1967268"/>
            </a:gdLst>
            <a:ahLst/>
            <a:cxnLst>
              <a:cxn ang="0">
                <a:pos x="connsiteX0" y="connsiteY0"/>
              </a:cxn>
              <a:cxn ang="0">
                <a:pos x="connsiteX1" y="connsiteY1"/>
              </a:cxn>
              <a:cxn ang="0">
                <a:pos x="connsiteX2" y="connsiteY2"/>
              </a:cxn>
            </a:cxnLst>
            <a:rect l="l" t="t" r="r" b="b"/>
            <a:pathLst>
              <a:path w="8143875" h="1967268">
                <a:moveTo>
                  <a:pt x="0" y="1948218"/>
                </a:moveTo>
                <a:cubicBezTo>
                  <a:pt x="2006601" y="1898888"/>
                  <a:pt x="2776540" y="-3171"/>
                  <a:pt x="4133852" y="4"/>
                </a:cubicBezTo>
                <a:cubicBezTo>
                  <a:pt x="5491164" y="3179"/>
                  <a:pt x="6007101" y="1940163"/>
                  <a:pt x="8143875" y="1967268"/>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ihandform 11"/>
          <p:cNvSpPr/>
          <p:nvPr/>
        </p:nvSpPr>
        <p:spPr>
          <a:xfrm>
            <a:off x="2019298" y="2981325"/>
            <a:ext cx="8143875" cy="2236169"/>
          </a:xfrm>
          <a:custGeom>
            <a:avLst/>
            <a:gdLst>
              <a:gd name="connsiteX0" fmla="*/ 0 w 8143875"/>
              <a:gd name="connsiteY0" fmla="*/ 0 h 19050"/>
              <a:gd name="connsiteX1" fmla="*/ 8143875 w 8143875"/>
              <a:gd name="connsiteY1" fmla="*/ 19050 h 19050"/>
              <a:gd name="connsiteX0" fmla="*/ 0 w 8143875"/>
              <a:gd name="connsiteY0" fmla="*/ 0 h 19050"/>
              <a:gd name="connsiteX1" fmla="*/ 4095752 w 8143875"/>
              <a:gd name="connsiteY1" fmla="*/ 13936 h 19050"/>
              <a:gd name="connsiteX2" fmla="*/ 8143875 w 8143875"/>
              <a:gd name="connsiteY2" fmla="*/ 19050 h 19050"/>
              <a:gd name="connsiteX0" fmla="*/ 0 w 8143875"/>
              <a:gd name="connsiteY0" fmla="*/ 1948214 h 1967264"/>
              <a:gd name="connsiteX1" fmla="*/ 4133852 w 8143875"/>
              <a:gd name="connsiteY1" fmla="*/ 0 h 1967264"/>
              <a:gd name="connsiteX2" fmla="*/ 8143875 w 8143875"/>
              <a:gd name="connsiteY2" fmla="*/ 1967264 h 1967264"/>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8 h 1967268"/>
              <a:gd name="connsiteX1" fmla="*/ 4133852 w 8143875"/>
              <a:gd name="connsiteY1" fmla="*/ 4 h 1967268"/>
              <a:gd name="connsiteX2" fmla="*/ 8143875 w 8143875"/>
              <a:gd name="connsiteY2" fmla="*/ 1967268 h 1967268"/>
            </a:gdLst>
            <a:ahLst/>
            <a:cxnLst>
              <a:cxn ang="0">
                <a:pos x="connsiteX0" y="connsiteY0"/>
              </a:cxn>
              <a:cxn ang="0">
                <a:pos x="connsiteX1" y="connsiteY1"/>
              </a:cxn>
              <a:cxn ang="0">
                <a:pos x="connsiteX2" y="connsiteY2"/>
              </a:cxn>
            </a:cxnLst>
            <a:rect l="l" t="t" r="r" b="b"/>
            <a:pathLst>
              <a:path w="8143875" h="1967268">
                <a:moveTo>
                  <a:pt x="0" y="1948218"/>
                </a:moveTo>
                <a:cubicBezTo>
                  <a:pt x="2006601" y="1898888"/>
                  <a:pt x="2776540" y="-3171"/>
                  <a:pt x="4133852" y="4"/>
                </a:cubicBezTo>
                <a:cubicBezTo>
                  <a:pt x="5491164" y="3179"/>
                  <a:pt x="6007101" y="1940163"/>
                  <a:pt x="8143875" y="1967268"/>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ihandform 12"/>
          <p:cNvSpPr/>
          <p:nvPr/>
        </p:nvSpPr>
        <p:spPr>
          <a:xfrm>
            <a:off x="2019298" y="3190875"/>
            <a:ext cx="8143875" cy="2505075"/>
          </a:xfrm>
          <a:custGeom>
            <a:avLst/>
            <a:gdLst>
              <a:gd name="connsiteX0" fmla="*/ 0 w 8143875"/>
              <a:gd name="connsiteY0" fmla="*/ 0 h 19050"/>
              <a:gd name="connsiteX1" fmla="*/ 8143875 w 8143875"/>
              <a:gd name="connsiteY1" fmla="*/ 19050 h 19050"/>
              <a:gd name="connsiteX0" fmla="*/ 0 w 8143875"/>
              <a:gd name="connsiteY0" fmla="*/ 0 h 19050"/>
              <a:gd name="connsiteX1" fmla="*/ 4095752 w 8143875"/>
              <a:gd name="connsiteY1" fmla="*/ 13936 h 19050"/>
              <a:gd name="connsiteX2" fmla="*/ 8143875 w 8143875"/>
              <a:gd name="connsiteY2" fmla="*/ 19050 h 19050"/>
              <a:gd name="connsiteX0" fmla="*/ 0 w 8143875"/>
              <a:gd name="connsiteY0" fmla="*/ 1948214 h 1967264"/>
              <a:gd name="connsiteX1" fmla="*/ 4133852 w 8143875"/>
              <a:gd name="connsiteY1" fmla="*/ 0 h 1967264"/>
              <a:gd name="connsiteX2" fmla="*/ 8143875 w 8143875"/>
              <a:gd name="connsiteY2" fmla="*/ 1967264 h 1967264"/>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8 h 1967268"/>
              <a:gd name="connsiteX1" fmla="*/ 4133852 w 8143875"/>
              <a:gd name="connsiteY1" fmla="*/ 4 h 1967268"/>
              <a:gd name="connsiteX2" fmla="*/ 8143875 w 8143875"/>
              <a:gd name="connsiteY2" fmla="*/ 1967268 h 1967268"/>
            </a:gdLst>
            <a:ahLst/>
            <a:cxnLst>
              <a:cxn ang="0">
                <a:pos x="connsiteX0" y="connsiteY0"/>
              </a:cxn>
              <a:cxn ang="0">
                <a:pos x="connsiteX1" y="connsiteY1"/>
              </a:cxn>
              <a:cxn ang="0">
                <a:pos x="connsiteX2" y="connsiteY2"/>
              </a:cxn>
            </a:cxnLst>
            <a:rect l="l" t="t" r="r" b="b"/>
            <a:pathLst>
              <a:path w="8143875" h="1967268">
                <a:moveTo>
                  <a:pt x="0" y="1948218"/>
                </a:moveTo>
                <a:cubicBezTo>
                  <a:pt x="2006601" y="1898888"/>
                  <a:pt x="2776540" y="-3171"/>
                  <a:pt x="4133852" y="4"/>
                </a:cubicBezTo>
                <a:cubicBezTo>
                  <a:pt x="5491164" y="3179"/>
                  <a:pt x="6007101" y="1940163"/>
                  <a:pt x="8143875" y="1967268"/>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ihandform 13"/>
          <p:cNvSpPr/>
          <p:nvPr/>
        </p:nvSpPr>
        <p:spPr>
          <a:xfrm>
            <a:off x="2019298" y="3409950"/>
            <a:ext cx="8143875" cy="2752725"/>
          </a:xfrm>
          <a:custGeom>
            <a:avLst/>
            <a:gdLst>
              <a:gd name="connsiteX0" fmla="*/ 0 w 8143875"/>
              <a:gd name="connsiteY0" fmla="*/ 0 h 19050"/>
              <a:gd name="connsiteX1" fmla="*/ 8143875 w 8143875"/>
              <a:gd name="connsiteY1" fmla="*/ 19050 h 19050"/>
              <a:gd name="connsiteX0" fmla="*/ 0 w 8143875"/>
              <a:gd name="connsiteY0" fmla="*/ 0 h 19050"/>
              <a:gd name="connsiteX1" fmla="*/ 4095752 w 8143875"/>
              <a:gd name="connsiteY1" fmla="*/ 13936 h 19050"/>
              <a:gd name="connsiteX2" fmla="*/ 8143875 w 8143875"/>
              <a:gd name="connsiteY2" fmla="*/ 19050 h 19050"/>
              <a:gd name="connsiteX0" fmla="*/ 0 w 8143875"/>
              <a:gd name="connsiteY0" fmla="*/ 1948214 h 1967264"/>
              <a:gd name="connsiteX1" fmla="*/ 4133852 w 8143875"/>
              <a:gd name="connsiteY1" fmla="*/ 0 h 1967264"/>
              <a:gd name="connsiteX2" fmla="*/ 8143875 w 8143875"/>
              <a:gd name="connsiteY2" fmla="*/ 1967264 h 1967264"/>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8 h 1967268"/>
              <a:gd name="connsiteX1" fmla="*/ 4133852 w 8143875"/>
              <a:gd name="connsiteY1" fmla="*/ 4 h 1967268"/>
              <a:gd name="connsiteX2" fmla="*/ 8143875 w 8143875"/>
              <a:gd name="connsiteY2" fmla="*/ 1967268 h 1967268"/>
            </a:gdLst>
            <a:ahLst/>
            <a:cxnLst>
              <a:cxn ang="0">
                <a:pos x="connsiteX0" y="connsiteY0"/>
              </a:cxn>
              <a:cxn ang="0">
                <a:pos x="connsiteX1" y="connsiteY1"/>
              </a:cxn>
              <a:cxn ang="0">
                <a:pos x="connsiteX2" y="connsiteY2"/>
              </a:cxn>
            </a:cxnLst>
            <a:rect l="l" t="t" r="r" b="b"/>
            <a:pathLst>
              <a:path w="8143875" h="1967268">
                <a:moveTo>
                  <a:pt x="0" y="1948218"/>
                </a:moveTo>
                <a:cubicBezTo>
                  <a:pt x="2006601" y="1898888"/>
                  <a:pt x="2776540" y="-3171"/>
                  <a:pt x="4133852" y="4"/>
                </a:cubicBezTo>
                <a:cubicBezTo>
                  <a:pt x="5491164" y="3179"/>
                  <a:pt x="6007101" y="1940163"/>
                  <a:pt x="8143875" y="1967268"/>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140372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Wolke 8"/>
          <p:cNvSpPr/>
          <p:nvPr/>
        </p:nvSpPr>
        <p:spPr>
          <a:xfrm>
            <a:off x="5647267" y="4747463"/>
            <a:ext cx="745066" cy="545128"/>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p:cNvSpPr>
            <a:spLocks noGrp="1"/>
          </p:cNvSpPr>
          <p:nvPr>
            <p:ph type="title"/>
          </p:nvPr>
        </p:nvSpPr>
        <p:spPr/>
        <p:txBody>
          <a:bodyPr/>
          <a:lstStyle/>
          <a:p>
            <a:r>
              <a:rPr lang="de-DE" smtClean="0"/>
              <a:t>„Eingefrorene“ Magnetfelder </a:t>
            </a:r>
            <a:endParaRPr lang="en-US"/>
          </a:p>
        </p:txBody>
      </p:sp>
      <p:sp>
        <p:nvSpPr>
          <p:cNvPr id="11" name="Freihandform 10"/>
          <p:cNvSpPr/>
          <p:nvPr/>
        </p:nvSpPr>
        <p:spPr>
          <a:xfrm flipV="1">
            <a:off x="2019298" y="4260581"/>
            <a:ext cx="8143875" cy="599285"/>
          </a:xfrm>
          <a:custGeom>
            <a:avLst/>
            <a:gdLst>
              <a:gd name="connsiteX0" fmla="*/ 0 w 8143875"/>
              <a:gd name="connsiteY0" fmla="*/ 0 h 19050"/>
              <a:gd name="connsiteX1" fmla="*/ 8143875 w 8143875"/>
              <a:gd name="connsiteY1" fmla="*/ 19050 h 19050"/>
              <a:gd name="connsiteX0" fmla="*/ 0 w 8143875"/>
              <a:gd name="connsiteY0" fmla="*/ 0 h 19050"/>
              <a:gd name="connsiteX1" fmla="*/ 4095752 w 8143875"/>
              <a:gd name="connsiteY1" fmla="*/ 13936 h 19050"/>
              <a:gd name="connsiteX2" fmla="*/ 8143875 w 8143875"/>
              <a:gd name="connsiteY2" fmla="*/ 19050 h 19050"/>
              <a:gd name="connsiteX0" fmla="*/ 0 w 8143875"/>
              <a:gd name="connsiteY0" fmla="*/ 1948214 h 1967264"/>
              <a:gd name="connsiteX1" fmla="*/ 4133852 w 8143875"/>
              <a:gd name="connsiteY1" fmla="*/ 0 h 1967264"/>
              <a:gd name="connsiteX2" fmla="*/ 8143875 w 8143875"/>
              <a:gd name="connsiteY2" fmla="*/ 1967264 h 1967264"/>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8 h 1967268"/>
              <a:gd name="connsiteX1" fmla="*/ 4133852 w 8143875"/>
              <a:gd name="connsiteY1" fmla="*/ 4 h 1967268"/>
              <a:gd name="connsiteX2" fmla="*/ 8143875 w 8143875"/>
              <a:gd name="connsiteY2" fmla="*/ 1967268 h 1967268"/>
            </a:gdLst>
            <a:ahLst/>
            <a:cxnLst>
              <a:cxn ang="0">
                <a:pos x="connsiteX0" y="connsiteY0"/>
              </a:cxn>
              <a:cxn ang="0">
                <a:pos x="connsiteX1" y="connsiteY1"/>
              </a:cxn>
              <a:cxn ang="0">
                <a:pos x="connsiteX2" y="connsiteY2"/>
              </a:cxn>
            </a:cxnLst>
            <a:rect l="l" t="t" r="r" b="b"/>
            <a:pathLst>
              <a:path w="8143875" h="1967268">
                <a:moveTo>
                  <a:pt x="0" y="1948218"/>
                </a:moveTo>
                <a:cubicBezTo>
                  <a:pt x="2006601" y="1898888"/>
                  <a:pt x="2776540" y="-3171"/>
                  <a:pt x="4133852" y="4"/>
                </a:cubicBezTo>
                <a:cubicBezTo>
                  <a:pt x="5491164" y="3179"/>
                  <a:pt x="6007101" y="1940163"/>
                  <a:pt x="8143875" y="1967268"/>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ihandform 9"/>
          <p:cNvSpPr/>
          <p:nvPr/>
        </p:nvSpPr>
        <p:spPr>
          <a:xfrm flipV="1">
            <a:off x="2019298" y="4739036"/>
            <a:ext cx="8143875" cy="192621"/>
          </a:xfrm>
          <a:custGeom>
            <a:avLst/>
            <a:gdLst>
              <a:gd name="connsiteX0" fmla="*/ 0 w 8143875"/>
              <a:gd name="connsiteY0" fmla="*/ 0 h 19050"/>
              <a:gd name="connsiteX1" fmla="*/ 8143875 w 8143875"/>
              <a:gd name="connsiteY1" fmla="*/ 19050 h 19050"/>
              <a:gd name="connsiteX0" fmla="*/ 0 w 8143875"/>
              <a:gd name="connsiteY0" fmla="*/ 0 h 19050"/>
              <a:gd name="connsiteX1" fmla="*/ 4095752 w 8143875"/>
              <a:gd name="connsiteY1" fmla="*/ 13936 h 19050"/>
              <a:gd name="connsiteX2" fmla="*/ 8143875 w 8143875"/>
              <a:gd name="connsiteY2" fmla="*/ 19050 h 19050"/>
              <a:gd name="connsiteX0" fmla="*/ 0 w 8143875"/>
              <a:gd name="connsiteY0" fmla="*/ 1948214 h 1967264"/>
              <a:gd name="connsiteX1" fmla="*/ 4133852 w 8143875"/>
              <a:gd name="connsiteY1" fmla="*/ 0 h 1967264"/>
              <a:gd name="connsiteX2" fmla="*/ 8143875 w 8143875"/>
              <a:gd name="connsiteY2" fmla="*/ 1967264 h 1967264"/>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8 h 1967268"/>
              <a:gd name="connsiteX1" fmla="*/ 4133852 w 8143875"/>
              <a:gd name="connsiteY1" fmla="*/ 4 h 1967268"/>
              <a:gd name="connsiteX2" fmla="*/ 8143875 w 8143875"/>
              <a:gd name="connsiteY2" fmla="*/ 1967268 h 1967268"/>
            </a:gdLst>
            <a:ahLst/>
            <a:cxnLst>
              <a:cxn ang="0">
                <a:pos x="connsiteX0" y="connsiteY0"/>
              </a:cxn>
              <a:cxn ang="0">
                <a:pos x="connsiteX1" y="connsiteY1"/>
              </a:cxn>
              <a:cxn ang="0">
                <a:pos x="connsiteX2" y="connsiteY2"/>
              </a:cxn>
            </a:cxnLst>
            <a:rect l="l" t="t" r="r" b="b"/>
            <a:pathLst>
              <a:path w="8143875" h="1967268">
                <a:moveTo>
                  <a:pt x="0" y="1948218"/>
                </a:moveTo>
                <a:cubicBezTo>
                  <a:pt x="2006601" y="1898888"/>
                  <a:pt x="2776540" y="-3171"/>
                  <a:pt x="4133852" y="4"/>
                </a:cubicBezTo>
                <a:cubicBezTo>
                  <a:pt x="5491164" y="3179"/>
                  <a:pt x="6007101" y="1940163"/>
                  <a:pt x="8143875" y="1967268"/>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ihandform 11"/>
          <p:cNvSpPr/>
          <p:nvPr/>
        </p:nvSpPr>
        <p:spPr>
          <a:xfrm>
            <a:off x="2019298" y="5006756"/>
            <a:ext cx="8143875" cy="210737"/>
          </a:xfrm>
          <a:custGeom>
            <a:avLst/>
            <a:gdLst>
              <a:gd name="connsiteX0" fmla="*/ 0 w 8143875"/>
              <a:gd name="connsiteY0" fmla="*/ 0 h 19050"/>
              <a:gd name="connsiteX1" fmla="*/ 8143875 w 8143875"/>
              <a:gd name="connsiteY1" fmla="*/ 19050 h 19050"/>
              <a:gd name="connsiteX0" fmla="*/ 0 w 8143875"/>
              <a:gd name="connsiteY0" fmla="*/ 0 h 19050"/>
              <a:gd name="connsiteX1" fmla="*/ 4095752 w 8143875"/>
              <a:gd name="connsiteY1" fmla="*/ 13936 h 19050"/>
              <a:gd name="connsiteX2" fmla="*/ 8143875 w 8143875"/>
              <a:gd name="connsiteY2" fmla="*/ 19050 h 19050"/>
              <a:gd name="connsiteX0" fmla="*/ 0 w 8143875"/>
              <a:gd name="connsiteY0" fmla="*/ 1948214 h 1967264"/>
              <a:gd name="connsiteX1" fmla="*/ 4133852 w 8143875"/>
              <a:gd name="connsiteY1" fmla="*/ 0 h 1967264"/>
              <a:gd name="connsiteX2" fmla="*/ 8143875 w 8143875"/>
              <a:gd name="connsiteY2" fmla="*/ 1967264 h 1967264"/>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8 h 1967268"/>
              <a:gd name="connsiteX1" fmla="*/ 4133852 w 8143875"/>
              <a:gd name="connsiteY1" fmla="*/ 4 h 1967268"/>
              <a:gd name="connsiteX2" fmla="*/ 8143875 w 8143875"/>
              <a:gd name="connsiteY2" fmla="*/ 1967268 h 1967268"/>
            </a:gdLst>
            <a:ahLst/>
            <a:cxnLst>
              <a:cxn ang="0">
                <a:pos x="connsiteX0" y="connsiteY0"/>
              </a:cxn>
              <a:cxn ang="0">
                <a:pos x="connsiteX1" y="connsiteY1"/>
              </a:cxn>
              <a:cxn ang="0">
                <a:pos x="connsiteX2" y="connsiteY2"/>
              </a:cxn>
            </a:cxnLst>
            <a:rect l="l" t="t" r="r" b="b"/>
            <a:pathLst>
              <a:path w="8143875" h="1967268">
                <a:moveTo>
                  <a:pt x="0" y="1948218"/>
                </a:moveTo>
                <a:cubicBezTo>
                  <a:pt x="2006601" y="1898888"/>
                  <a:pt x="2776540" y="-3171"/>
                  <a:pt x="4133852" y="4"/>
                </a:cubicBezTo>
                <a:cubicBezTo>
                  <a:pt x="5491164" y="3179"/>
                  <a:pt x="6007101" y="1940163"/>
                  <a:pt x="8143875" y="1967268"/>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ihandform 12"/>
          <p:cNvSpPr/>
          <p:nvPr/>
        </p:nvSpPr>
        <p:spPr>
          <a:xfrm>
            <a:off x="2019298" y="5046133"/>
            <a:ext cx="8143875" cy="649817"/>
          </a:xfrm>
          <a:custGeom>
            <a:avLst/>
            <a:gdLst>
              <a:gd name="connsiteX0" fmla="*/ 0 w 8143875"/>
              <a:gd name="connsiteY0" fmla="*/ 0 h 19050"/>
              <a:gd name="connsiteX1" fmla="*/ 8143875 w 8143875"/>
              <a:gd name="connsiteY1" fmla="*/ 19050 h 19050"/>
              <a:gd name="connsiteX0" fmla="*/ 0 w 8143875"/>
              <a:gd name="connsiteY0" fmla="*/ 0 h 19050"/>
              <a:gd name="connsiteX1" fmla="*/ 4095752 w 8143875"/>
              <a:gd name="connsiteY1" fmla="*/ 13936 h 19050"/>
              <a:gd name="connsiteX2" fmla="*/ 8143875 w 8143875"/>
              <a:gd name="connsiteY2" fmla="*/ 19050 h 19050"/>
              <a:gd name="connsiteX0" fmla="*/ 0 w 8143875"/>
              <a:gd name="connsiteY0" fmla="*/ 1948214 h 1967264"/>
              <a:gd name="connsiteX1" fmla="*/ 4133852 w 8143875"/>
              <a:gd name="connsiteY1" fmla="*/ 0 h 1967264"/>
              <a:gd name="connsiteX2" fmla="*/ 8143875 w 8143875"/>
              <a:gd name="connsiteY2" fmla="*/ 1967264 h 1967264"/>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8 h 1967268"/>
              <a:gd name="connsiteX1" fmla="*/ 4133852 w 8143875"/>
              <a:gd name="connsiteY1" fmla="*/ 4 h 1967268"/>
              <a:gd name="connsiteX2" fmla="*/ 8143875 w 8143875"/>
              <a:gd name="connsiteY2" fmla="*/ 1967268 h 1967268"/>
            </a:gdLst>
            <a:ahLst/>
            <a:cxnLst>
              <a:cxn ang="0">
                <a:pos x="connsiteX0" y="connsiteY0"/>
              </a:cxn>
              <a:cxn ang="0">
                <a:pos x="connsiteX1" y="connsiteY1"/>
              </a:cxn>
              <a:cxn ang="0">
                <a:pos x="connsiteX2" y="connsiteY2"/>
              </a:cxn>
            </a:cxnLst>
            <a:rect l="l" t="t" r="r" b="b"/>
            <a:pathLst>
              <a:path w="8143875" h="1967268">
                <a:moveTo>
                  <a:pt x="0" y="1948218"/>
                </a:moveTo>
                <a:cubicBezTo>
                  <a:pt x="2006601" y="1898888"/>
                  <a:pt x="2776540" y="-3171"/>
                  <a:pt x="4133852" y="4"/>
                </a:cubicBezTo>
                <a:cubicBezTo>
                  <a:pt x="5491164" y="3179"/>
                  <a:pt x="6007101" y="1940163"/>
                  <a:pt x="8143875" y="1967268"/>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ihandform 13"/>
          <p:cNvSpPr/>
          <p:nvPr/>
        </p:nvSpPr>
        <p:spPr>
          <a:xfrm>
            <a:off x="2019298" y="5130800"/>
            <a:ext cx="8143875" cy="1031875"/>
          </a:xfrm>
          <a:custGeom>
            <a:avLst/>
            <a:gdLst>
              <a:gd name="connsiteX0" fmla="*/ 0 w 8143875"/>
              <a:gd name="connsiteY0" fmla="*/ 0 h 19050"/>
              <a:gd name="connsiteX1" fmla="*/ 8143875 w 8143875"/>
              <a:gd name="connsiteY1" fmla="*/ 19050 h 19050"/>
              <a:gd name="connsiteX0" fmla="*/ 0 w 8143875"/>
              <a:gd name="connsiteY0" fmla="*/ 0 h 19050"/>
              <a:gd name="connsiteX1" fmla="*/ 4095752 w 8143875"/>
              <a:gd name="connsiteY1" fmla="*/ 13936 h 19050"/>
              <a:gd name="connsiteX2" fmla="*/ 8143875 w 8143875"/>
              <a:gd name="connsiteY2" fmla="*/ 19050 h 19050"/>
              <a:gd name="connsiteX0" fmla="*/ 0 w 8143875"/>
              <a:gd name="connsiteY0" fmla="*/ 1948214 h 1967264"/>
              <a:gd name="connsiteX1" fmla="*/ 4133852 w 8143875"/>
              <a:gd name="connsiteY1" fmla="*/ 0 h 1967264"/>
              <a:gd name="connsiteX2" fmla="*/ 8143875 w 8143875"/>
              <a:gd name="connsiteY2" fmla="*/ 1967264 h 1967264"/>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9 h 1967269"/>
              <a:gd name="connsiteX1" fmla="*/ 4133852 w 8143875"/>
              <a:gd name="connsiteY1" fmla="*/ 5 h 1967269"/>
              <a:gd name="connsiteX2" fmla="*/ 8143875 w 8143875"/>
              <a:gd name="connsiteY2" fmla="*/ 1967269 h 1967269"/>
              <a:gd name="connsiteX0" fmla="*/ 0 w 8143875"/>
              <a:gd name="connsiteY0" fmla="*/ 1948218 h 1967268"/>
              <a:gd name="connsiteX1" fmla="*/ 4133852 w 8143875"/>
              <a:gd name="connsiteY1" fmla="*/ 4 h 1967268"/>
              <a:gd name="connsiteX2" fmla="*/ 8143875 w 8143875"/>
              <a:gd name="connsiteY2" fmla="*/ 1967268 h 1967268"/>
            </a:gdLst>
            <a:ahLst/>
            <a:cxnLst>
              <a:cxn ang="0">
                <a:pos x="connsiteX0" y="connsiteY0"/>
              </a:cxn>
              <a:cxn ang="0">
                <a:pos x="connsiteX1" y="connsiteY1"/>
              </a:cxn>
              <a:cxn ang="0">
                <a:pos x="connsiteX2" y="connsiteY2"/>
              </a:cxn>
            </a:cxnLst>
            <a:rect l="l" t="t" r="r" b="b"/>
            <a:pathLst>
              <a:path w="8143875" h="1967268">
                <a:moveTo>
                  <a:pt x="0" y="1948218"/>
                </a:moveTo>
                <a:cubicBezTo>
                  <a:pt x="2006601" y="1898888"/>
                  <a:pt x="2776540" y="-3171"/>
                  <a:pt x="4133852" y="4"/>
                </a:cubicBezTo>
                <a:cubicBezTo>
                  <a:pt x="5491164" y="3179"/>
                  <a:pt x="6007101" y="1940163"/>
                  <a:pt x="8143875" y="1967268"/>
                </a:cubicBezTo>
              </a:path>
            </a:pathLst>
          </a:custGeom>
          <a:noFill/>
          <a:ln w="254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feld 2"/>
          <p:cNvSpPr txBox="1"/>
          <p:nvPr/>
        </p:nvSpPr>
        <p:spPr>
          <a:xfrm>
            <a:off x="7687734" y="3271396"/>
            <a:ext cx="2738891" cy="646331"/>
          </a:xfrm>
          <a:prstGeom prst="rect">
            <a:avLst/>
          </a:prstGeom>
          <a:noFill/>
        </p:spPr>
        <p:txBody>
          <a:bodyPr wrap="none" rtlCol="0">
            <a:spAutoFit/>
          </a:bodyPr>
          <a:lstStyle/>
          <a:p>
            <a:r>
              <a:rPr lang="de-DE" smtClean="0"/>
              <a:t>Kollaps von Molekülwolken</a:t>
            </a:r>
          </a:p>
          <a:p>
            <a:r>
              <a:rPr lang="de-DE" smtClean="0"/>
              <a:t>kann neue Sterne bilden</a:t>
            </a:r>
            <a:endParaRPr lang="en-US"/>
          </a:p>
        </p:txBody>
      </p:sp>
    </p:spTree>
    <p:extLst>
      <p:ext uri="{BB962C8B-B14F-4D97-AF65-F5344CB8AC3E}">
        <p14:creationId xmlns:p14="http://schemas.microsoft.com/office/powerpoint/2010/main" val="88205336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Magnetfelder zeigen die Dynamische Geschichte des interstellaren Mediums</a:t>
            </a:r>
            <a:endParaRPr lang="en-US"/>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1690688"/>
            <a:ext cx="4905375" cy="4831794"/>
          </a:xfrm>
        </p:spPr>
      </p:pic>
      <p:pic>
        <p:nvPicPr>
          <p:cNvPr id="7" name="Picture 2"/>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bwMode="auto">
          <a:xfrm>
            <a:off x="6277751" y="1758673"/>
            <a:ext cx="5914249" cy="2347912"/>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10251146" y="4174570"/>
            <a:ext cx="1817805" cy="369332"/>
          </a:xfrm>
          <a:prstGeom prst="rect">
            <a:avLst/>
          </a:prstGeom>
        </p:spPr>
        <p:txBody>
          <a:bodyPr wrap="none">
            <a:spAutoFit/>
          </a:bodyPr>
          <a:lstStyle/>
          <a:p>
            <a:r>
              <a:rPr lang="en-US" altLang="en-US"/>
              <a:t>Pattle et al. 2018 </a:t>
            </a:r>
            <a:endParaRPr lang="en-US"/>
          </a:p>
        </p:txBody>
      </p:sp>
      <p:sp>
        <p:nvSpPr>
          <p:cNvPr id="9" name="Textfeld 8"/>
          <p:cNvSpPr txBox="1"/>
          <p:nvPr/>
        </p:nvSpPr>
        <p:spPr>
          <a:xfrm>
            <a:off x="6017622" y="4611231"/>
            <a:ext cx="5972951" cy="2246769"/>
          </a:xfrm>
          <a:prstGeom prst="rect">
            <a:avLst/>
          </a:prstGeom>
          <a:noFill/>
        </p:spPr>
        <p:txBody>
          <a:bodyPr wrap="square" rtlCol="0">
            <a:spAutoFit/>
          </a:bodyPr>
          <a:lstStyle/>
          <a:p>
            <a:r>
              <a:rPr lang="de-DE" sz="2800" smtClean="0"/>
              <a:t>Schockwellen, ausgelöst von jungen, massiven Sternen in der Umgebung, beeinflußen nahe Molekülwolken und können sogenannte „Pillars of Creation“ formen.</a:t>
            </a:r>
            <a:endParaRPr lang="en-US" sz="2800"/>
          </a:p>
        </p:txBody>
      </p:sp>
    </p:spTree>
    <p:extLst>
      <p:ext uri="{BB962C8B-B14F-4D97-AF65-F5344CB8AC3E}">
        <p14:creationId xmlns:p14="http://schemas.microsoft.com/office/powerpoint/2010/main" val="3497514821"/>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Magnetfelder zeigen die Dynamische Geschichte des interstellaren Mediums</a:t>
            </a:r>
            <a:endParaRPr lang="en-US"/>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1690688"/>
            <a:ext cx="4905375" cy="4831794"/>
          </a:xfrm>
        </p:spPr>
      </p:pic>
      <p:sp>
        <p:nvSpPr>
          <p:cNvPr id="4" name="Inhaltsplatzhalter 3"/>
          <p:cNvSpPr>
            <a:spLocks noGrp="1"/>
          </p:cNvSpPr>
          <p:nvPr>
            <p:ph sz="half" idx="2"/>
          </p:nvPr>
        </p:nvSpPr>
        <p:spPr/>
        <p:txBody>
          <a:bodyPr/>
          <a:lstStyle/>
          <a:p>
            <a:endParaRPr lang="en-US"/>
          </a:p>
        </p:txBody>
      </p:sp>
      <p:pic>
        <p:nvPicPr>
          <p:cNvPr id="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26154" t="636" b="11818"/>
          <a:stretch/>
        </p:blipFill>
        <p:spPr bwMode="auto">
          <a:xfrm>
            <a:off x="146082" y="1497807"/>
            <a:ext cx="5597493" cy="93583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7751" y="1758673"/>
            <a:ext cx="5914249" cy="2347912"/>
          </a:xfrm>
          <a:prstGeom prst="rect">
            <a:avLst/>
          </a:prstGeom>
          <a:noFill/>
          <a:extLst>
            <a:ext uri="{909E8E84-426E-40DD-AFC4-6F175D3DCCD1}">
              <a14:hiddenFill xmlns:a14="http://schemas.microsoft.com/office/drawing/2010/main">
                <a:solidFill>
                  <a:srgbClr val="FFFFFF"/>
                </a:solidFill>
              </a14:hiddenFill>
            </a:ext>
          </a:extLst>
        </p:spPr>
      </p:pic>
      <p:sp>
        <p:nvSpPr>
          <p:cNvPr id="8" name="Rechteck 7"/>
          <p:cNvSpPr/>
          <p:nvPr/>
        </p:nvSpPr>
        <p:spPr>
          <a:xfrm>
            <a:off x="10251146" y="4174570"/>
            <a:ext cx="1817805" cy="369332"/>
          </a:xfrm>
          <a:prstGeom prst="rect">
            <a:avLst/>
          </a:prstGeom>
        </p:spPr>
        <p:txBody>
          <a:bodyPr wrap="none">
            <a:spAutoFit/>
          </a:bodyPr>
          <a:lstStyle/>
          <a:p>
            <a:r>
              <a:rPr lang="en-US" altLang="en-US"/>
              <a:t>Pattle et al. 2018 </a:t>
            </a:r>
            <a:endParaRPr lang="en-US"/>
          </a:p>
        </p:txBody>
      </p:sp>
      <p:sp>
        <p:nvSpPr>
          <p:cNvPr id="9" name="Textfeld 8"/>
          <p:cNvSpPr txBox="1"/>
          <p:nvPr/>
        </p:nvSpPr>
        <p:spPr>
          <a:xfrm>
            <a:off x="6017622" y="4611231"/>
            <a:ext cx="5972951" cy="1384995"/>
          </a:xfrm>
          <a:prstGeom prst="rect">
            <a:avLst/>
          </a:prstGeom>
          <a:noFill/>
        </p:spPr>
        <p:txBody>
          <a:bodyPr wrap="square" rtlCol="0">
            <a:spAutoFit/>
          </a:bodyPr>
          <a:lstStyle/>
          <a:p>
            <a:r>
              <a:rPr lang="de-DE" sz="2800" smtClean="0"/>
              <a:t>Eingefrorene Magnetfelder dokumentieren die dynamische Geschichte der Wolke!</a:t>
            </a:r>
            <a:endParaRPr lang="en-US" sz="2800"/>
          </a:p>
        </p:txBody>
      </p:sp>
    </p:spTree>
    <p:extLst>
      <p:ext uri="{BB962C8B-B14F-4D97-AF65-F5344CB8AC3E}">
        <p14:creationId xmlns:p14="http://schemas.microsoft.com/office/powerpoint/2010/main" val="4254506245"/>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SOFIA </a:t>
            </a:r>
            <a:r>
              <a:rPr lang="de-DE"/>
              <a:t>Beobachtung </a:t>
            </a:r>
            <a:r>
              <a:rPr lang="de-DE" smtClean="0"/>
              <a:t>der Rho </a:t>
            </a:r>
            <a:r>
              <a:rPr lang="de-DE"/>
              <a:t>Oph </a:t>
            </a:r>
            <a:r>
              <a:rPr lang="de-DE" smtClean="0"/>
              <a:t>Wolke</a:t>
            </a:r>
            <a:endParaRPr lang="en-US"/>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0" y="1342877"/>
            <a:ext cx="12192000" cy="5515123"/>
          </a:xfrm>
        </p:spPr>
      </p:pic>
      <p:sp>
        <p:nvSpPr>
          <p:cNvPr id="4" name="Inhaltsplatzhalter 3"/>
          <p:cNvSpPr>
            <a:spLocks noGrp="1"/>
          </p:cNvSpPr>
          <p:nvPr>
            <p:ph sz="half" idx="2"/>
          </p:nvPr>
        </p:nvSpPr>
        <p:spPr/>
        <p:txBody>
          <a:bodyPr/>
          <a:lstStyle/>
          <a:p>
            <a:endParaRPr lang="en-US"/>
          </a:p>
        </p:txBody>
      </p:sp>
      <p:sp>
        <p:nvSpPr>
          <p:cNvPr id="6" name="Rechteck 5"/>
          <p:cNvSpPr/>
          <p:nvPr/>
        </p:nvSpPr>
        <p:spPr>
          <a:xfrm>
            <a:off x="76200" y="6176963"/>
            <a:ext cx="6096000" cy="646331"/>
          </a:xfrm>
          <a:prstGeom prst="rect">
            <a:avLst/>
          </a:prstGeom>
        </p:spPr>
        <p:txBody>
          <a:bodyPr>
            <a:spAutoFit/>
          </a:bodyPr>
          <a:lstStyle/>
          <a:p>
            <a:r>
              <a:rPr lang="en-US">
                <a:solidFill>
                  <a:schemeClr val="bg1"/>
                </a:solidFill>
              </a:rPr>
              <a:t>NASA/JPL-Caltech/Harvard-Smithsonian CfA. SOFIA/ HAWC+/ Northwestern University /F. Pereira Santos</a:t>
            </a:r>
          </a:p>
        </p:txBody>
      </p:sp>
    </p:spTree>
    <p:extLst>
      <p:ext uri="{BB962C8B-B14F-4D97-AF65-F5344CB8AC3E}">
        <p14:creationId xmlns:p14="http://schemas.microsoft.com/office/powerpoint/2010/main" val="158526729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en-US"/>
              <a:t>HAWC</a:t>
            </a:r>
            <a:r>
              <a:rPr lang="en-US"/>
              <a:t>+ </a:t>
            </a:r>
            <a:r>
              <a:rPr lang="en-US" smtClean="0"/>
              <a:t/>
            </a:r>
            <a:br>
              <a:rPr lang="en-US" smtClean="0"/>
            </a:br>
            <a:r>
              <a:rPr lang="en-US" sz="2700" smtClean="0"/>
              <a:t>(</a:t>
            </a:r>
            <a:r>
              <a:rPr lang="en-US" sz="2700"/>
              <a:t>High-Angular resolution Wideband Camera)</a:t>
            </a:r>
            <a:r>
              <a:rPr lang="en-US"/>
              <a:t/>
            </a:r>
            <a:br>
              <a:rPr lang="en-US"/>
            </a:br>
            <a:endParaRPr lang="en-US"/>
          </a:p>
        </p:txBody>
      </p:sp>
      <p:pic>
        <p:nvPicPr>
          <p:cNvPr id="8" name="Inhaltsplatzhalter 7"/>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991707" y="1825625"/>
            <a:ext cx="5100429" cy="4351338"/>
          </a:xfrm>
        </p:spPr>
      </p:pic>
      <p:sp>
        <p:nvSpPr>
          <p:cNvPr id="4" name="Inhaltsplatzhalter 3"/>
          <p:cNvSpPr>
            <a:spLocks noGrp="1"/>
          </p:cNvSpPr>
          <p:nvPr>
            <p:ph sz="half" idx="2"/>
          </p:nvPr>
        </p:nvSpPr>
        <p:spPr/>
        <p:txBody>
          <a:bodyPr/>
          <a:lstStyle/>
          <a:p>
            <a:endParaRPr lang="en-US"/>
          </a:p>
        </p:txBody>
      </p:sp>
      <p:pic>
        <p:nvPicPr>
          <p:cNvPr id="6" name="Grafik 5"/>
          <p:cNvPicPr>
            <a:picLocks noChangeAspect="1"/>
          </p:cNvPicPr>
          <p:nvPr/>
        </p:nvPicPr>
        <p:blipFill>
          <a:blip r:embed="rId3"/>
          <a:stretch>
            <a:fillRect/>
          </a:stretch>
        </p:blipFill>
        <p:spPr>
          <a:xfrm>
            <a:off x="6667500" y="-45475"/>
            <a:ext cx="5524500" cy="6903476"/>
          </a:xfrm>
          <a:prstGeom prst="rect">
            <a:avLst/>
          </a:prstGeom>
        </p:spPr>
      </p:pic>
      <p:sp>
        <p:nvSpPr>
          <p:cNvPr id="9" name="Textfeld 8"/>
          <p:cNvSpPr txBox="1"/>
          <p:nvPr/>
        </p:nvSpPr>
        <p:spPr>
          <a:xfrm>
            <a:off x="911643" y="1240850"/>
            <a:ext cx="3559629" cy="584775"/>
          </a:xfrm>
          <a:prstGeom prst="rect">
            <a:avLst/>
          </a:prstGeom>
          <a:noFill/>
        </p:spPr>
        <p:txBody>
          <a:bodyPr wrap="none" rtlCol="0">
            <a:spAutoFit/>
          </a:bodyPr>
          <a:lstStyle/>
          <a:p>
            <a:r>
              <a:rPr lang="de-DE" sz="3200" smtClean="0"/>
              <a:t>Orion Molekülwolke</a:t>
            </a:r>
            <a:endParaRPr lang="en-US" sz="3200"/>
          </a:p>
        </p:txBody>
      </p:sp>
      <p:sp>
        <p:nvSpPr>
          <p:cNvPr id="10" name="Textfeld 9"/>
          <p:cNvSpPr txBox="1"/>
          <p:nvPr/>
        </p:nvSpPr>
        <p:spPr>
          <a:xfrm>
            <a:off x="7326869" y="6496566"/>
            <a:ext cx="2872261" cy="369332"/>
          </a:xfrm>
          <a:prstGeom prst="rect">
            <a:avLst/>
          </a:prstGeom>
          <a:noFill/>
        </p:spPr>
        <p:txBody>
          <a:bodyPr wrap="none" rtlCol="0">
            <a:spAutoFit/>
          </a:bodyPr>
          <a:lstStyle/>
          <a:p>
            <a:r>
              <a:rPr lang="de-DE" smtClean="0">
                <a:solidFill>
                  <a:schemeClr val="bg1"/>
                </a:solidFill>
              </a:rPr>
              <a:t>Nasa/SOFIA/Caltec/C.Dowell</a:t>
            </a:r>
            <a:endParaRPr lang="en-US">
              <a:solidFill>
                <a:schemeClr val="bg1"/>
              </a:solidFill>
            </a:endParaRPr>
          </a:p>
        </p:txBody>
      </p:sp>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1707" y="1825625"/>
            <a:ext cx="5219700" cy="5001455"/>
          </a:xfrm>
          <a:prstGeom prst="rect">
            <a:avLst/>
          </a:prstGeom>
          <a:noFill/>
          <a:extLst>
            <a:ext uri="{909E8E84-426E-40DD-AFC4-6F175D3DCCD1}">
              <a14:hiddenFill xmlns:a14="http://schemas.microsoft.com/office/drawing/2010/main">
                <a:solidFill>
                  <a:srgbClr val="FFFFFF"/>
                </a:solidFill>
              </a14:hiddenFill>
            </a:ext>
          </a:extLst>
        </p:spPr>
      </p:pic>
      <p:sp>
        <p:nvSpPr>
          <p:cNvPr id="7" name="Textfeld 6"/>
          <p:cNvSpPr txBox="1"/>
          <p:nvPr/>
        </p:nvSpPr>
        <p:spPr>
          <a:xfrm>
            <a:off x="4304731" y="6457748"/>
            <a:ext cx="1788054" cy="369332"/>
          </a:xfrm>
          <a:prstGeom prst="rect">
            <a:avLst/>
          </a:prstGeom>
          <a:noFill/>
        </p:spPr>
        <p:txBody>
          <a:bodyPr wrap="none" rtlCol="0">
            <a:spAutoFit/>
          </a:bodyPr>
          <a:lstStyle/>
          <a:p>
            <a:r>
              <a:rPr lang="en-US" i="1" smtClean="0"/>
              <a:t>O'Dell et al. 2009</a:t>
            </a:r>
            <a:endParaRPr lang="en-US"/>
          </a:p>
        </p:txBody>
      </p:sp>
    </p:spTree>
    <p:extLst>
      <p:ext uri="{BB962C8B-B14F-4D97-AF65-F5344CB8AC3E}">
        <p14:creationId xmlns:p14="http://schemas.microsoft.com/office/powerpoint/2010/main" val="26674528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Magnetfelder folgen den</a:t>
            </a:r>
            <a:br>
              <a:rPr lang="de-DE" smtClean="0"/>
            </a:br>
            <a:r>
              <a:rPr lang="de-DE" smtClean="0"/>
              <a:t>Spiralarmen</a:t>
            </a:r>
            <a:endParaRPr lang="en-US"/>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1825624"/>
            <a:ext cx="4526587" cy="5087519"/>
          </a:xfrm>
        </p:spPr>
      </p:pic>
      <p:pic>
        <p:nvPicPr>
          <p:cNvPr id="6" name="Inhaltsplatzhalt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rot="13618775">
            <a:off x="6033668" y="1833544"/>
            <a:ext cx="6091576" cy="4799741"/>
          </a:xfrm>
        </p:spPr>
      </p:pic>
      <p:sp>
        <p:nvSpPr>
          <p:cNvPr id="7" name="Rechteck 6"/>
          <p:cNvSpPr/>
          <p:nvPr/>
        </p:nvSpPr>
        <p:spPr>
          <a:xfrm rot="2820555">
            <a:off x="8673677" y="1528614"/>
            <a:ext cx="3304303" cy="369332"/>
          </a:xfrm>
          <a:prstGeom prst="rect">
            <a:avLst/>
          </a:prstGeom>
        </p:spPr>
        <p:txBody>
          <a:bodyPr wrap="none">
            <a:spAutoFit/>
          </a:bodyPr>
          <a:lstStyle/>
          <a:p>
            <a:r>
              <a:rPr lang="nl-NL"/>
              <a:t>(NASA / ESA / A. van der Hoeven)</a:t>
            </a:r>
            <a:endParaRPr lang="en-US"/>
          </a:p>
        </p:txBody>
      </p:sp>
      <p:sp>
        <p:nvSpPr>
          <p:cNvPr id="8" name="Rechteck 7"/>
          <p:cNvSpPr/>
          <p:nvPr/>
        </p:nvSpPr>
        <p:spPr>
          <a:xfrm rot="16200000">
            <a:off x="-1046643" y="4973157"/>
            <a:ext cx="3400354" cy="369332"/>
          </a:xfrm>
          <a:prstGeom prst="rect">
            <a:avLst/>
          </a:prstGeom>
        </p:spPr>
        <p:txBody>
          <a:bodyPr wrap="none">
            <a:spAutoFit/>
          </a:bodyPr>
          <a:lstStyle/>
          <a:p>
            <a:r>
              <a:rPr lang="en-US"/>
              <a:t>SOFIA/HAWC+/E. Lopez-Rodriguez</a:t>
            </a:r>
          </a:p>
        </p:txBody>
      </p:sp>
    </p:spTree>
    <p:extLst>
      <p:ext uri="{BB962C8B-B14F-4D97-AF65-F5344CB8AC3E}">
        <p14:creationId xmlns:p14="http://schemas.microsoft.com/office/powerpoint/2010/main" val="3303919952"/>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ln w="28575">
            <a:solidFill>
              <a:schemeClr val="tx1"/>
            </a:solidFill>
          </a:ln>
        </p:spPr>
        <p:txBody>
          <a:bodyPr>
            <a:normAutofit/>
          </a:bodyPr>
          <a:lstStyle/>
          <a:p>
            <a:r>
              <a:rPr lang="de-DE" smtClean="0"/>
              <a:t>upGREAT - Bonn/Kölner Empfänger</a:t>
            </a:r>
            <a:br>
              <a:rPr lang="de-DE" smtClean="0"/>
            </a:br>
            <a:r>
              <a:rPr lang="en-US" sz="2800"/>
              <a:t>German Receiver for Astronomy at Terahertz Frequencies</a:t>
            </a:r>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8964" y="2120900"/>
            <a:ext cx="5821311" cy="3874810"/>
          </a:xfrm>
        </p:spPr>
      </p:pic>
      <mc:AlternateContent xmlns:mc="http://schemas.openxmlformats.org/markup-compatibility/2006">
        <mc:Choice xmlns:a14="http://schemas.microsoft.com/office/drawing/2010/main" Requires="a14">
          <p:sp>
            <p:nvSpPr>
              <p:cNvPr id="4" name="Inhaltsplatzhalter 3"/>
              <p:cNvSpPr>
                <a:spLocks noGrp="1"/>
              </p:cNvSpPr>
              <p:nvPr>
                <p:ph sz="half" idx="2"/>
              </p:nvPr>
            </p:nvSpPr>
            <p:spPr>
              <a:xfrm>
                <a:off x="6188075" y="1825625"/>
                <a:ext cx="5181600" cy="4351338"/>
              </a:xfrm>
            </p:spPr>
            <p:txBody>
              <a:bodyPr/>
              <a:lstStyle/>
              <a:p>
                <a:r>
                  <a:rPr lang="en-US" smtClean="0"/>
                  <a:t>Heterodyne Empfänger</a:t>
                </a:r>
              </a:p>
              <a:p>
                <a14:m>
                  <m:oMath xmlns:m="http://schemas.openxmlformats.org/officeDocument/2006/math">
                    <m:r>
                      <m:rPr>
                        <m:sty m:val="p"/>
                      </m:rPr>
                      <a:rPr lang="de-DE" b="0" i="0" smtClean="0">
                        <a:latin typeface="Cambria Math" panose="02040503050406030204" pitchFamily="18" charset="0"/>
                      </a:rPr>
                      <m:t>R</m:t>
                    </m:r>
                    <m:r>
                      <a:rPr lang="de-DE" b="0" i="0"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𝜆</m:t>
                        </m:r>
                      </m:num>
                      <m:den>
                        <m:r>
                          <m:rPr>
                            <m:sty m:val="p"/>
                          </m:rPr>
                          <a:rPr lang="de-DE">
                            <a:latin typeface="Cambria Math" panose="02040503050406030204" pitchFamily="18" charset="0"/>
                          </a:rPr>
                          <m:t>Δ</m:t>
                        </m:r>
                        <m:r>
                          <a:rPr lang="de-DE" b="0" i="1" smtClean="0">
                            <a:latin typeface="Cambria Math" panose="02040503050406030204" pitchFamily="18" charset="0"/>
                          </a:rPr>
                          <m:t>𝜆</m:t>
                        </m:r>
                      </m:den>
                    </m:f>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8</m:t>
                        </m:r>
                      </m:sup>
                    </m:sSup>
                  </m:oMath>
                </a14:m>
                <a:endParaRPr lang="de-DE" b="0" smtClean="0"/>
              </a:p>
              <a:p>
                <a:r>
                  <a:rPr lang="de-DE"/>
                  <a:t>Frequenzbereich</a:t>
                </a:r>
                <a:r>
                  <a:rPr lang="de-DE"/>
                  <a:t>: </a:t>
                </a:r>
                <a:r>
                  <a:rPr lang="de-DE" smtClean="0"/>
                  <a:t/>
                </a:r>
                <a:br>
                  <a:rPr lang="de-DE" smtClean="0"/>
                </a:br>
                <a:r>
                  <a:rPr lang="de-DE" smtClean="0"/>
                  <a:t>1.26 </a:t>
                </a:r>
                <a:r>
                  <a:rPr lang="de-DE"/>
                  <a:t>&lt; f &lt; </a:t>
                </a:r>
                <a:r>
                  <a:rPr lang="de-DE"/>
                  <a:t>4.7 </a:t>
                </a:r>
                <a:r>
                  <a:rPr lang="de-DE" smtClean="0"/>
                  <a:t>THz</a:t>
                </a:r>
              </a:p>
              <a:p>
                <a:r>
                  <a:rPr lang="de-DE" smtClean="0"/>
                  <a:t>7 Pixel </a:t>
                </a:r>
                <a:endParaRPr lang="en-US" smtClean="0"/>
              </a:p>
              <a:p>
                <a:endParaRPr lang="en-US"/>
              </a:p>
            </p:txBody>
          </p:sp>
        </mc:Choice>
        <mc:Fallback>
          <p:sp>
            <p:nvSpPr>
              <p:cNvPr id="4" name="Inhaltsplatzhalter 3"/>
              <p:cNvSpPr>
                <a:spLocks noGrp="1" noRot="1" noChangeAspect="1" noMove="1" noResize="1" noEditPoints="1" noAdjustHandles="1" noChangeArrowheads="1" noChangeShapeType="1" noTextEdit="1"/>
              </p:cNvSpPr>
              <p:nvPr>
                <p:ph sz="half" idx="2"/>
              </p:nvPr>
            </p:nvSpPr>
            <p:spPr>
              <a:xfrm>
                <a:off x="6188075" y="1825625"/>
                <a:ext cx="5181600" cy="4351338"/>
              </a:xfrm>
              <a:blipFill rotWithShape="0">
                <a:blip r:embed="rId3"/>
                <a:stretch>
                  <a:fillRect l="-2118" t="-2241"/>
                </a:stretch>
              </a:blipFill>
            </p:spPr>
            <p:txBody>
              <a:bodyPr/>
              <a:lstStyle/>
              <a:p>
                <a:r>
                  <a:rPr lang="en-US">
                    <a:noFill/>
                  </a:rPr>
                  <a:t> </a:t>
                </a:r>
              </a:p>
            </p:txBody>
          </p:sp>
        </mc:Fallback>
      </mc:AlternateContent>
      <p:pic>
        <p:nvPicPr>
          <p:cNvPr id="20" name="Grafik 19"/>
          <p:cNvPicPr>
            <a:picLocks noChangeAspect="1"/>
          </p:cNvPicPr>
          <p:nvPr/>
        </p:nvPicPr>
        <p:blipFill>
          <a:blip r:embed="rId4"/>
          <a:stretch>
            <a:fillRect/>
          </a:stretch>
        </p:blipFill>
        <p:spPr>
          <a:xfrm>
            <a:off x="7992225" y="4134857"/>
            <a:ext cx="2644940" cy="2382525"/>
          </a:xfrm>
          <a:prstGeom prst="rect">
            <a:avLst/>
          </a:prstGeom>
        </p:spPr>
      </p:pic>
    </p:spTree>
    <p:extLst>
      <p:ext uri="{BB962C8B-B14F-4D97-AF65-F5344CB8AC3E}">
        <p14:creationId xmlns:p14="http://schemas.microsoft.com/office/powerpoint/2010/main" val="1889384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nhaltsplatzhalter 12"/>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41533" y="1442611"/>
            <a:ext cx="4480459" cy="4734352"/>
          </a:xfrm>
        </p:spPr>
      </p:pic>
      <p:sp>
        <p:nvSpPr>
          <p:cNvPr id="2" name="Titel 1"/>
          <p:cNvSpPr>
            <a:spLocks noGrp="1"/>
          </p:cNvSpPr>
          <p:nvPr>
            <p:ph type="title"/>
          </p:nvPr>
        </p:nvSpPr>
        <p:spPr/>
        <p:txBody>
          <a:bodyPr/>
          <a:lstStyle/>
          <a:p>
            <a:r>
              <a:rPr lang="de-DE" smtClean="0"/>
              <a:t>Doppler-Effekt im interstellaren Medium</a:t>
            </a:r>
            <a:endParaRPr lang="en-US"/>
          </a:p>
        </p:txBody>
      </p:sp>
      <p:sp>
        <p:nvSpPr>
          <p:cNvPr id="3" name="Inhaltsplatzhalter 2"/>
          <p:cNvSpPr>
            <a:spLocks noGrp="1"/>
          </p:cNvSpPr>
          <p:nvPr>
            <p:ph sz="half" idx="1"/>
          </p:nvPr>
        </p:nvSpPr>
        <p:spPr/>
        <p:txBody>
          <a:bodyPr/>
          <a:lstStyle/>
          <a:p>
            <a:r>
              <a:rPr lang="de-DE" smtClean="0"/>
              <a:t>Die Frequenz einer abgestrahlten Welle hängt von der Geschwindigkeit des Senders und des Empfängers ab.</a:t>
            </a:r>
            <a:endParaRPr lang="en-US"/>
          </a:p>
        </p:txBody>
      </p:sp>
      <p:pic>
        <p:nvPicPr>
          <p:cNvPr id="6" name="Grafik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9781" y="3494605"/>
            <a:ext cx="4918812" cy="2828317"/>
          </a:xfrm>
          <a:prstGeom prst="rect">
            <a:avLst/>
          </a:prstGeom>
        </p:spPr>
      </p:pic>
      <p:sp>
        <p:nvSpPr>
          <p:cNvPr id="7" name="Textfeld 6"/>
          <p:cNvSpPr txBox="1"/>
          <p:nvPr/>
        </p:nvSpPr>
        <p:spPr>
          <a:xfrm>
            <a:off x="649781" y="6322922"/>
            <a:ext cx="3527184" cy="369332"/>
          </a:xfrm>
          <a:prstGeom prst="rect">
            <a:avLst/>
          </a:prstGeom>
          <a:noFill/>
        </p:spPr>
        <p:txBody>
          <a:bodyPr wrap="none" rtlCol="0">
            <a:spAutoFit/>
          </a:bodyPr>
          <a:lstStyle/>
          <a:p>
            <a:r>
              <a:rPr lang="de-DE" smtClean="0"/>
              <a:t>Quelle: Univ. Bayreuth, </a:t>
            </a:r>
            <a:r>
              <a:rPr lang="en-US" smtClean="0"/>
              <a:t>S. Reinhardt</a:t>
            </a:r>
            <a:endParaRPr lang="en-US"/>
          </a:p>
        </p:txBody>
      </p:sp>
      <p:sp>
        <p:nvSpPr>
          <p:cNvPr id="10" name="Pfeil nach unten 9"/>
          <p:cNvSpPr/>
          <p:nvPr/>
        </p:nvSpPr>
        <p:spPr>
          <a:xfrm>
            <a:off x="10284431" y="3481959"/>
            <a:ext cx="184935" cy="5193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feld 10"/>
          <p:cNvSpPr txBox="1"/>
          <p:nvPr/>
        </p:nvSpPr>
        <p:spPr>
          <a:xfrm>
            <a:off x="10071333" y="3162356"/>
            <a:ext cx="611129" cy="369332"/>
          </a:xfrm>
          <a:prstGeom prst="rect">
            <a:avLst/>
          </a:prstGeom>
          <a:noFill/>
        </p:spPr>
        <p:txBody>
          <a:bodyPr wrap="none" rtlCol="0">
            <a:spAutoFit/>
          </a:bodyPr>
          <a:lstStyle/>
          <a:p>
            <a:r>
              <a:rPr lang="de-DE" smtClean="0"/>
              <a:t>Erde</a:t>
            </a:r>
            <a:endParaRPr lang="en-US"/>
          </a:p>
        </p:txBody>
      </p:sp>
    </p:spTree>
    <p:extLst>
      <p:ext uri="{BB962C8B-B14F-4D97-AF65-F5344CB8AC3E}">
        <p14:creationId xmlns:p14="http://schemas.microsoft.com/office/powerpoint/2010/main" val="178925231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3" name="Inhaltsplatzhalter 2"/>
          <p:cNvSpPr>
            <a:spLocks noGrp="1"/>
          </p:cNvSpPr>
          <p:nvPr>
            <p:ph idx="1"/>
          </p:nvPr>
        </p:nvSpPr>
        <p:spPr/>
        <p:txBody>
          <a:bodyPr/>
          <a:lstStyle/>
          <a:p>
            <a:endParaRPr lang="en-US"/>
          </a:p>
        </p:txBody>
      </p:sp>
      <p:pic>
        <p:nvPicPr>
          <p:cNvPr id="4" name="Grafik 3"/>
          <p:cNvPicPr>
            <a:picLocks noChangeAspect="1"/>
          </p:cNvPicPr>
          <p:nvPr/>
        </p:nvPicPr>
        <p:blipFill>
          <a:blip r:embed="rId2"/>
          <a:stretch>
            <a:fillRect/>
          </a:stretch>
        </p:blipFill>
        <p:spPr>
          <a:xfrm>
            <a:off x="1495475" y="0"/>
            <a:ext cx="9201049" cy="6858000"/>
          </a:xfrm>
          <a:prstGeom prst="rect">
            <a:avLst/>
          </a:prstGeom>
        </p:spPr>
      </p:pic>
    </p:spTree>
    <p:extLst>
      <p:ext uri="{BB962C8B-B14F-4D97-AF65-F5344CB8AC3E}">
        <p14:creationId xmlns:p14="http://schemas.microsoft.com/office/powerpoint/2010/main" val="53707027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ln w="28575">
            <a:solidFill>
              <a:schemeClr val="tx1"/>
            </a:solidFill>
          </a:ln>
        </p:spPr>
        <p:txBody>
          <a:bodyPr>
            <a:normAutofit/>
          </a:bodyPr>
          <a:lstStyle/>
          <a:p>
            <a:r>
              <a:rPr lang="de-DE" smtClean="0"/>
              <a:t>upGREAT - Bonn/Kölner Empfänger</a:t>
            </a:r>
            <a:br>
              <a:rPr lang="de-DE" smtClean="0"/>
            </a:br>
            <a:r>
              <a:rPr lang="en-US" sz="2800"/>
              <a:t>German Receiver for Astronomy at Terahertz Frequencies</a:t>
            </a:r>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8964" y="2120900"/>
            <a:ext cx="5821311" cy="3874810"/>
          </a:xfrm>
        </p:spPr>
      </p:pic>
      <mc:AlternateContent xmlns:mc="http://schemas.openxmlformats.org/markup-compatibility/2006">
        <mc:Choice xmlns:a14="http://schemas.microsoft.com/office/drawing/2010/main" Requires="a14">
          <p:sp>
            <p:nvSpPr>
              <p:cNvPr id="4" name="Inhaltsplatzhalter 3"/>
              <p:cNvSpPr>
                <a:spLocks noGrp="1"/>
              </p:cNvSpPr>
              <p:nvPr>
                <p:ph sz="half" idx="2"/>
              </p:nvPr>
            </p:nvSpPr>
            <p:spPr>
              <a:xfrm>
                <a:off x="6188075" y="1825625"/>
                <a:ext cx="5181600" cy="4351338"/>
              </a:xfrm>
            </p:spPr>
            <p:txBody>
              <a:bodyPr/>
              <a:lstStyle/>
              <a:p>
                <a:r>
                  <a:rPr lang="en-US" smtClean="0"/>
                  <a:t>Heterodyne Empfänger</a:t>
                </a:r>
              </a:p>
              <a:p>
                <a14:m>
                  <m:oMath xmlns:m="http://schemas.openxmlformats.org/officeDocument/2006/math">
                    <m:r>
                      <m:rPr>
                        <m:sty m:val="p"/>
                      </m:rPr>
                      <a:rPr lang="de-DE" b="0" i="0" smtClean="0">
                        <a:latin typeface="Cambria Math" panose="02040503050406030204" pitchFamily="18" charset="0"/>
                      </a:rPr>
                      <m:t>R</m:t>
                    </m:r>
                    <m:r>
                      <a:rPr lang="de-DE" b="0" i="0"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𝜆</m:t>
                        </m:r>
                      </m:num>
                      <m:den>
                        <m:r>
                          <m:rPr>
                            <m:sty m:val="p"/>
                          </m:rPr>
                          <a:rPr lang="de-DE">
                            <a:latin typeface="Cambria Math" panose="02040503050406030204" pitchFamily="18" charset="0"/>
                          </a:rPr>
                          <m:t>Δ</m:t>
                        </m:r>
                        <m:r>
                          <a:rPr lang="de-DE" b="0" i="1" smtClean="0">
                            <a:latin typeface="Cambria Math" panose="02040503050406030204" pitchFamily="18" charset="0"/>
                          </a:rPr>
                          <m:t>𝜆</m:t>
                        </m:r>
                      </m:den>
                    </m:f>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8</m:t>
                        </m:r>
                      </m:sup>
                    </m:sSup>
                  </m:oMath>
                </a14:m>
                <a:endParaRPr lang="en-US" smtClean="0"/>
              </a:p>
              <a:p>
                <a:r>
                  <a:rPr lang="de-DE" smtClean="0"/>
                  <a:t>Spektrale Form der</a:t>
                </a:r>
                <a:br>
                  <a:rPr lang="de-DE" smtClean="0"/>
                </a:br>
                <a:r>
                  <a:rPr lang="de-DE" smtClean="0"/>
                  <a:t>Strahlung enthält</a:t>
                </a:r>
                <a:br>
                  <a:rPr lang="de-DE" smtClean="0"/>
                </a:br>
                <a:r>
                  <a:rPr lang="de-DE" smtClean="0"/>
                  <a:t>Information über</a:t>
                </a:r>
                <a:br>
                  <a:rPr lang="de-DE" smtClean="0"/>
                </a:br>
                <a:r>
                  <a:rPr lang="de-DE" smtClean="0"/>
                  <a:t>die lokale Dynamik</a:t>
                </a:r>
                <a:endParaRPr lang="en-US"/>
              </a:p>
              <a:p>
                <a:endParaRPr lang="en-US"/>
              </a:p>
            </p:txBody>
          </p:sp>
        </mc:Choice>
        <mc:Fallback>
          <p:sp>
            <p:nvSpPr>
              <p:cNvPr id="4" name="Inhaltsplatzhalter 3"/>
              <p:cNvSpPr>
                <a:spLocks noGrp="1" noRot="1" noChangeAspect="1" noMove="1" noResize="1" noEditPoints="1" noAdjustHandles="1" noChangeArrowheads="1" noChangeShapeType="1" noTextEdit="1"/>
              </p:cNvSpPr>
              <p:nvPr>
                <p:ph sz="half" idx="2"/>
              </p:nvPr>
            </p:nvSpPr>
            <p:spPr>
              <a:xfrm>
                <a:off x="6188075" y="1825625"/>
                <a:ext cx="5181600" cy="4351338"/>
              </a:xfrm>
              <a:blipFill rotWithShape="0">
                <a:blip r:embed="rId3"/>
                <a:stretch>
                  <a:fillRect l="-2118" t="-2241"/>
                </a:stretch>
              </a:blipFill>
            </p:spPr>
            <p:txBody>
              <a:bodyPr/>
              <a:lstStyle/>
              <a:p>
                <a:r>
                  <a:rPr lang="en-US">
                    <a:noFill/>
                  </a:rPr>
                  <a:t> </a:t>
                </a:r>
              </a:p>
            </p:txBody>
          </p:sp>
        </mc:Fallback>
      </mc:AlternateContent>
      <p:pic>
        <p:nvPicPr>
          <p:cNvPr id="8" name="Grafik 7"/>
          <p:cNvPicPr>
            <a:picLocks noChangeAspect="1"/>
          </p:cNvPicPr>
          <p:nvPr/>
        </p:nvPicPr>
        <p:blipFill rotWithShape="1">
          <a:blip r:embed="rId4"/>
          <a:srcRect l="64855" t="5520" r="12861" b="68090"/>
          <a:stretch/>
        </p:blipFill>
        <p:spPr>
          <a:xfrm>
            <a:off x="9429750" y="3036170"/>
            <a:ext cx="2076450" cy="2959540"/>
          </a:xfrm>
          <a:prstGeom prst="rect">
            <a:avLst/>
          </a:prstGeom>
        </p:spPr>
      </p:pic>
      <p:cxnSp>
        <p:nvCxnSpPr>
          <p:cNvPr id="10" name="Gerade Verbindung mit Pfeil 9"/>
          <p:cNvCxnSpPr/>
          <p:nvPr/>
        </p:nvCxnSpPr>
        <p:spPr>
          <a:xfrm>
            <a:off x="9429750" y="6076811"/>
            <a:ext cx="207645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9794136" y="6076811"/>
            <a:ext cx="1347677" cy="369332"/>
          </a:xfrm>
          <a:prstGeom prst="rect">
            <a:avLst/>
          </a:prstGeom>
          <a:noFill/>
        </p:spPr>
        <p:txBody>
          <a:bodyPr wrap="none" rtlCol="0">
            <a:spAutoFit/>
          </a:bodyPr>
          <a:lstStyle/>
          <a:p>
            <a:r>
              <a:rPr lang="de-DE" smtClean="0"/>
              <a:t>Wellenlänge</a:t>
            </a:r>
            <a:endParaRPr lang="en-US"/>
          </a:p>
        </p:txBody>
      </p:sp>
      <p:sp>
        <p:nvSpPr>
          <p:cNvPr id="14" name="Textfeld 13"/>
          <p:cNvSpPr txBox="1"/>
          <p:nvPr/>
        </p:nvSpPr>
        <p:spPr>
          <a:xfrm>
            <a:off x="9429750" y="6346969"/>
            <a:ext cx="1960473" cy="369332"/>
          </a:xfrm>
          <a:prstGeom prst="rect">
            <a:avLst/>
          </a:prstGeom>
          <a:noFill/>
        </p:spPr>
        <p:txBody>
          <a:bodyPr wrap="none" rtlCol="0">
            <a:spAutoFit/>
          </a:bodyPr>
          <a:lstStyle/>
          <a:p>
            <a:r>
              <a:rPr lang="de-DE" smtClean="0"/>
              <a:t>Herschel Spektrum</a:t>
            </a:r>
            <a:endParaRPr lang="en-US"/>
          </a:p>
        </p:txBody>
      </p:sp>
    </p:spTree>
    <p:extLst>
      <p:ext uri="{BB962C8B-B14F-4D97-AF65-F5344CB8AC3E}">
        <p14:creationId xmlns:p14="http://schemas.microsoft.com/office/powerpoint/2010/main" val="238997235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ln w="28575">
            <a:solidFill>
              <a:schemeClr val="tx1"/>
            </a:solidFill>
          </a:ln>
        </p:spPr>
        <p:txBody>
          <a:bodyPr>
            <a:normAutofit/>
          </a:bodyPr>
          <a:lstStyle/>
          <a:p>
            <a:r>
              <a:rPr lang="de-DE" smtClean="0"/>
              <a:t>upGREAT - Bonn/Kölner Empfänger</a:t>
            </a:r>
            <a:br>
              <a:rPr lang="de-DE" smtClean="0"/>
            </a:br>
            <a:r>
              <a:rPr lang="en-US" sz="2800"/>
              <a:t>German Receiver for Astronomy at Terahertz Frequencies</a:t>
            </a:r>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8964" y="2120900"/>
            <a:ext cx="5821311" cy="3874810"/>
          </a:xfrm>
        </p:spPr>
      </p:pic>
      <mc:AlternateContent xmlns:mc="http://schemas.openxmlformats.org/markup-compatibility/2006">
        <mc:Choice xmlns:a14="http://schemas.microsoft.com/office/drawing/2010/main" Requires="a14">
          <p:sp>
            <p:nvSpPr>
              <p:cNvPr id="4" name="Inhaltsplatzhalter 3"/>
              <p:cNvSpPr>
                <a:spLocks noGrp="1"/>
              </p:cNvSpPr>
              <p:nvPr>
                <p:ph sz="half" idx="2"/>
              </p:nvPr>
            </p:nvSpPr>
            <p:spPr>
              <a:xfrm>
                <a:off x="6188075" y="1825625"/>
                <a:ext cx="5181600" cy="4351338"/>
              </a:xfrm>
            </p:spPr>
            <p:txBody>
              <a:bodyPr/>
              <a:lstStyle/>
              <a:p>
                <a:r>
                  <a:rPr lang="en-US" smtClean="0"/>
                  <a:t>Heterodyne Empfänger</a:t>
                </a:r>
              </a:p>
              <a:p>
                <a14:m>
                  <m:oMath xmlns:m="http://schemas.openxmlformats.org/officeDocument/2006/math">
                    <m:r>
                      <m:rPr>
                        <m:sty m:val="p"/>
                      </m:rPr>
                      <a:rPr lang="de-DE" b="0" i="0" smtClean="0">
                        <a:latin typeface="Cambria Math" panose="02040503050406030204" pitchFamily="18" charset="0"/>
                      </a:rPr>
                      <m:t>R</m:t>
                    </m:r>
                    <m:r>
                      <a:rPr lang="de-DE" b="0" i="0"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𝜆</m:t>
                        </m:r>
                      </m:num>
                      <m:den>
                        <m:r>
                          <m:rPr>
                            <m:sty m:val="p"/>
                          </m:rPr>
                          <a:rPr lang="de-DE">
                            <a:latin typeface="Cambria Math" panose="02040503050406030204" pitchFamily="18" charset="0"/>
                          </a:rPr>
                          <m:t>Δ</m:t>
                        </m:r>
                        <m:r>
                          <a:rPr lang="de-DE" b="0" i="1" smtClean="0">
                            <a:latin typeface="Cambria Math" panose="02040503050406030204" pitchFamily="18" charset="0"/>
                          </a:rPr>
                          <m:t>𝜆</m:t>
                        </m:r>
                      </m:den>
                    </m:f>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8</m:t>
                        </m:r>
                      </m:sup>
                    </m:sSup>
                  </m:oMath>
                </a14:m>
                <a:endParaRPr lang="en-US"/>
              </a:p>
              <a:p>
                <a:endParaRPr lang="en-US"/>
              </a:p>
            </p:txBody>
          </p:sp>
        </mc:Choice>
        <mc:Fallback>
          <p:sp>
            <p:nvSpPr>
              <p:cNvPr id="4" name="Inhaltsplatzhalter 3"/>
              <p:cNvSpPr>
                <a:spLocks noGrp="1" noRot="1" noChangeAspect="1" noMove="1" noResize="1" noEditPoints="1" noAdjustHandles="1" noChangeArrowheads="1" noChangeShapeType="1" noTextEdit="1"/>
              </p:cNvSpPr>
              <p:nvPr>
                <p:ph sz="half" idx="2"/>
              </p:nvPr>
            </p:nvSpPr>
            <p:spPr>
              <a:xfrm>
                <a:off x="6188075" y="1825625"/>
                <a:ext cx="5181600" cy="4351338"/>
              </a:xfrm>
              <a:blipFill rotWithShape="0">
                <a:blip r:embed="rId3"/>
                <a:stretch>
                  <a:fillRect l="-2118" t="-2241"/>
                </a:stretch>
              </a:blipFill>
            </p:spPr>
            <p:txBody>
              <a:bodyPr/>
              <a:lstStyle/>
              <a:p>
                <a:r>
                  <a:rPr lang="en-US">
                    <a:noFill/>
                  </a:rPr>
                  <a:t> </a:t>
                </a:r>
              </a:p>
            </p:txBody>
          </p:sp>
        </mc:Fallback>
      </mc:AlternateContent>
      <p:pic>
        <p:nvPicPr>
          <p:cNvPr id="8" name="Grafik 7"/>
          <p:cNvPicPr>
            <a:picLocks noChangeAspect="1"/>
          </p:cNvPicPr>
          <p:nvPr/>
        </p:nvPicPr>
        <p:blipFill rotWithShape="1">
          <a:blip r:embed="rId4"/>
          <a:srcRect l="64855" t="5520" r="12861" b="68090"/>
          <a:stretch/>
        </p:blipFill>
        <p:spPr>
          <a:xfrm>
            <a:off x="6172200" y="3036170"/>
            <a:ext cx="2076450" cy="2959540"/>
          </a:xfrm>
          <a:prstGeom prst="rect">
            <a:avLst/>
          </a:prstGeom>
        </p:spPr>
      </p:pic>
      <p:cxnSp>
        <p:nvCxnSpPr>
          <p:cNvPr id="10" name="Gerade Verbindung mit Pfeil 9"/>
          <p:cNvCxnSpPr/>
          <p:nvPr/>
        </p:nvCxnSpPr>
        <p:spPr>
          <a:xfrm>
            <a:off x="6172200" y="6076811"/>
            <a:ext cx="533400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feld 10"/>
          <p:cNvSpPr txBox="1"/>
          <p:nvPr/>
        </p:nvSpPr>
        <p:spPr>
          <a:xfrm>
            <a:off x="6572250" y="6076811"/>
            <a:ext cx="1347677" cy="369332"/>
          </a:xfrm>
          <a:prstGeom prst="rect">
            <a:avLst/>
          </a:prstGeom>
          <a:noFill/>
        </p:spPr>
        <p:txBody>
          <a:bodyPr wrap="none" rtlCol="0">
            <a:spAutoFit/>
          </a:bodyPr>
          <a:lstStyle/>
          <a:p>
            <a:r>
              <a:rPr lang="de-DE" smtClean="0"/>
              <a:t>Wellenlänge</a:t>
            </a:r>
            <a:endParaRPr lang="en-US"/>
          </a:p>
        </p:txBody>
      </p:sp>
      <p:sp>
        <p:nvSpPr>
          <p:cNvPr id="14" name="Textfeld 13"/>
          <p:cNvSpPr txBox="1"/>
          <p:nvPr/>
        </p:nvSpPr>
        <p:spPr>
          <a:xfrm>
            <a:off x="6172200" y="6401901"/>
            <a:ext cx="2315186" cy="369332"/>
          </a:xfrm>
          <a:prstGeom prst="rect">
            <a:avLst/>
          </a:prstGeom>
          <a:noFill/>
        </p:spPr>
        <p:txBody>
          <a:bodyPr wrap="none" rtlCol="0">
            <a:spAutoFit/>
          </a:bodyPr>
          <a:lstStyle/>
          <a:p>
            <a:r>
              <a:rPr lang="de-DE" smtClean="0"/>
              <a:t>SOFIA/Great Spektrum</a:t>
            </a:r>
            <a:endParaRPr lang="en-US"/>
          </a:p>
        </p:txBody>
      </p:sp>
      <p:pic>
        <p:nvPicPr>
          <p:cNvPr id="18" name="Grafik 17"/>
          <p:cNvPicPr>
            <a:picLocks noChangeAspect="1"/>
          </p:cNvPicPr>
          <p:nvPr/>
        </p:nvPicPr>
        <p:blipFill>
          <a:blip r:embed="rId5"/>
          <a:stretch>
            <a:fillRect/>
          </a:stretch>
        </p:blipFill>
        <p:spPr>
          <a:xfrm>
            <a:off x="6172199" y="3036169"/>
            <a:ext cx="5612039" cy="2959541"/>
          </a:xfrm>
          <a:prstGeom prst="rect">
            <a:avLst/>
          </a:prstGeom>
        </p:spPr>
      </p:pic>
      <p:sp>
        <p:nvSpPr>
          <p:cNvPr id="3" name="Textfeld 2"/>
          <p:cNvSpPr txBox="1"/>
          <p:nvPr/>
        </p:nvSpPr>
        <p:spPr>
          <a:xfrm>
            <a:off x="10397955" y="3238500"/>
            <a:ext cx="1133644" cy="369332"/>
          </a:xfrm>
          <a:prstGeom prst="rect">
            <a:avLst/>
          </a:prstGeom>
          <a:noFill/>
        </p:spPr>
        <p:txBody>
          <a:bodyPr wrap="none" rtlCol="0">
            <a:spAutoFit/>
          </a:bodyPr>
          <a:lstStyle/>
          <a:p>
            <a:r>
              <a:rPr lang="de-DE" smtClean="0"/>
              <a:t>[OI] 63µm</a:t>
            </a:r>
            <a:endParaRPr lang="en-US"/>
          </a:p>
        </p:txBody>
      </p:sp>
      <p:sp>
        <p:nvSpPr>
          <p:cNvPr id="6" name="Textfeld 5"/>
          <p:cNvSpPr txBox="1"/>
          <p:nvPr/>
        </p:nvSpPr>
        <p:spPr>
          <a:xfrm>
            <a:off x="8716257" y="2699961"/>
            <a:ext cx="3136243" cy="369332"/>
          </a:xfrm>
          <a:prstGeom prst="rect">
            <a:avLst/>
          </a:prstGeom>
          <a:noFill/>
        </p:spPr>
        <p:txBody>
          <a:bodyPr wrap="none" rtlCol="0">
            <a:spAutoFit/>
          </a:bodyPr>
          <a:lstStyle/>
          <a:p>
            <a:r>
              <a:rPr lang="de-DE" smtClean="0"/>
              <a:t>Emission von Sauerstoffatomen</a:t>
            </a:r>
            <a:endParaRPr lang="en-US"/>
          </a:p>
        </p:txBody>
      </p:sp>
      <p:pic>
        <p:nvPicPr>
          <p:cNvPr id="12" name="Grafik 11"/>
          <p:cNvPicPr>
            <a:picLocks noChangeAspect="1"/>
          </p:cNvPicPr>
          <p:nvPr/>
        </p:nvPicPr>
        <p:blipFill rotWithShape="1">
          <a:blip r:embed="rId4"/>
          <a:srcRect l="73153" t="12601" r="18346" b="69428"/>
          <a:stretch/>
        </p:blipFill>
        <p:spPr>
          <a:xfrm>
            <a:off x="7078895" y="3215811"/>
            <a:ext cx="4428162" cy="2342508"/>
          </a:xfrm>
          <a:prstGeom prst="rect">
            <a:avLst/>
          </a:prstGeom>
        </p:spPr>
      </p:pic>
    </p:spTree>
    <p:extLst>
      <p:ext uri="{BB962C8B-B14F-4D97-AF65-F5344CB8AC3E}">
        <p14:creationId xmlns:p14="http://schemas.microsoft.com/office/powerpoint/2010/main" val="589058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upGREAT - Bonn/Kölner Empfänger</a:t>
            </a:r>
            <a:br>
              <a:rPr lang="de-DE" smtClean="0"/>
            </a:br>
            <a:r>
              <a:rPr lang="en-US" sz="2800"/>
              <a:t>German Receiver for Astronomy at Terahertz Frequencies</a:t>
            </a:r>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8964" y="2120900"/>
            <a:ext cx="5821311" cy="3874810"/>
          </a:xfrm>
        </p:spPr>
      </p:pic>
      <p:sp>
        <p:nvSpPr>
          <p:cNvPr id="4" name="Inhaltsplatzhalter 3"/>
          <p:cNvSpPr>
            <a:spLocks noGrp="1"/>
          </p:cNvSpPr>
          <p:nvPr>
            <p:ph sz="half" idx="2"/>
          </p:nvPr>
        </p:nvSpPr>
        <p:spPr/>
        <p:txBody>
          <a:bodyPr/>
          <a:lstStyle/>
          <a:p>
            <a:endParaRPr lang="en-US"/>
          </a:p>
        </p:txBody>
      </p:sp>
      <p:pic>
        <p:nvPicPr>
          <p:cNvPr id="7" name="Grafik 6"/>
          <p:cNvPicPr>
            <a:picLocks noChangeAspect="1"/>
          </p:cNvPicPr>
          <p:nvPr/>
        </p:nvPicPr>
        <p:blipFill>
          <a:blip r:embed="rId3"/>
          <a:stretch>
            <a:fillRect/>
          </a:stretch>
        </p:blipFill>
        <p:spPr>
          <a:xfrm>
            <a:off x="6096000" y="2375286"/>
            <a:ext cx="6051328" cy="3620424"/>
          </a:xfrm>
          <a:prstGeom prst="rect">
            <a:avLst/>
          </a:prstGeom>
        </p:spPr>
      </p:pic>
    </p:spTree>
    <p:extLst>
      <p:ext uri="{BB962C8B-B14F-4D97-AF65-F5344CB8AC3E}">
        <p14:creationId xmlns:p14="http://schemas.microsoft.com/office/powerpoint/2010/main" val="12188068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a:bodyPr>
          <a:lstStyle/>
          <a:p>
            <a:r>
              <a:rPr lang="de-DE" smtClean="0"/>
              <a:t>upGREAT - Bonn/Kölner Empfänger</a:t>
            </a:r>
            <a:br>
              <a:rPr lang="de-DE" smtClean="0"/>
            </a:br>
            <a:r>
              <a:rPr lang="en-US" sz="2800"/>
              <a:t>German Receiver for Astronomy at Terahertz Frequencies</a:t>
            </a:r>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188964" y="2120900"/>
            <a:ext cx="5821311" cy="3874810"/>
          </a:xfrm>
        </p:spPr>
      </p:pic>
      <p:pic>
        <p:nvPicPr>
          <p:cNvPr id="6" name="Inhaltsplatzhalter 5"/>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744028" y="1597515"/>
            <a:ext cx="4434255" cy="5173298"/>
          </a:xfrm>
        </p:spPr>
      </p:pic>
    </p:spTree>
    <p:extLst>
      <p:ext uri="{BB962C8B-B14F-4D97-AF65-F5344CB8AC3E}">
        <p14:creationId xmlns:p14="http://schemas.microsoft.com/office/powerpoint/2010/main" val="107302974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IC 342 – in den Kern einer Galaxie</a:t>
            </a:r>
            <a:endParaRPr lang="en-US"/>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838200" y="2058194"/>
            <a:ext cx="5181600" cy="3886200"/>
          </a:xfrm>
        </p:spPr>
      </p:pic>
      <p:pic>
        <p:nvPicPr>
          <p:cNvPr id="6" name="Inhaltsplatzhalter 5"/>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6172200" y="1988677"/>
            <a:ext cx="5181600" cy="4025233"/>
          </a:xfrm>
        </p:spPr>
      </p:pic>
      <p:pic>
        <p:nvPicPr>
          <p:cNvPr id="7" name="Grafik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39695" y="5149652"/>
            <a:ext cx="1533010" cy="1708348"/>
          </a:xfrm>
          <a:prstGeom prst="rect">
            <a:avLst/>
          </a:prstGeom>
        </p:spPr>
      </p:pic>
    </p:spTree>
    <p:extLst>
      <p:ext uri="{BB962C8B-B14F-4D97-AF65-F5344CB8AC3E}">
        <p14:creationId xmlns:p14="http://schemas.microsoft.com/office/powerpoint/2010/main" val="211596789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„Fermi-Blasen“</a:t>
            </a:r>
            <a:endParaRPr lang="en-US"/>
          </a:p>
        </p:txBody>
      </p:sp>
      <p:pic>
        <p:nvPicPr>
          <p:cNvPr id="5" name="Inhaltsplatzhalter 4"/>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1683" y="2095928"/>
            <a:ext cx="5978117" cy="3362691"/>
          </a:xfrm>
        </p:spPr>
      </p:pic>
      <p:sp>
        <p:nvSpPr>
          <p:cNvPr id="4" name="Inhaltsplatzhalter 3"/>
          <p:cNvSpPr>
            <a:spLocks noGrp="1"/>
          </p:cNvSpPr>
          <p:nvPr>
            <p:ph sz="half" idx="2"/>
          </p:nvPr>
        </p:nvSpPr>
        <p:spPr/>
        <p:txBody>
          <a:bodyPr/>
          <a:lstStyle/>
          <a:p>
            <a:r>
              <a:rPr lang="de-DE" smtClean="0"/>
              <a:t>Fermi-Blasen</a:t>
            </a:r>
          </a:p>
          <a:p>
            <a:pPr lvl="1"/>
            <a:r>
              <a:rPr lang="de-DE" smtClean="0"/>
              <a:t>Blasen heißen, ionisierten Gases</a:t>
            </a:r>
          </a:p>
          <a:p>
            <a:pPr lvl="1"/>
            <a:r>
              <a:rPr lang="de-DE" smtClean="0"/>
              <a:t>Expansion senkrecht aus der Ebene der Milchstraße heraus</a:t>
            </a:r>
          </a:p>
          <a:p>
            <a:pPr lvl="1"/>
            <a:endParaRPr lang="de-DE" smtClean="0"/>
          </a:p>
          <a:p>
            <a:pPr lvl="1"/>
            <a:endParaRPr lang="en-US"/>
          </a:p>
        </p:txBody>
      </p:sp>
    </p:spTree>
    <p:extLst>
      <p:ext uri="{BB962C8B-B14F-4D97-AF65-F5344CB8AC3E}">
        <p14:creationId xmlns:p14="http://schemas.microsoft.com/office/powerpoint/2010/main" val="315449406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IC 342 – in den Kern einer Galaxie</a:t>
            </a:r>
            <a:endParaRPr lang="en-US"/>
          </a:p>
        </p:txBody>
      </p:sp>
      <p:pic>
        <p:nvPicPr>
          <p:cNvPr id="6" name="Inhaltsplatzhalter 5"/>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6172200" y="1988677"/>
            <a:ext cx="5181600" cy="4025233"/>
          </a:xfrm>
        </p:spPr>
      </p:pic>
      <p:pic>
        <p:nvPicPr>
          <p:cNvPr id="7" name="Inhaltsplatzhalter 6"/>
          <p:cNvPicPr>
            <a:picLocks noGrp="1" noChangeAspect="1"/>
          </p:cNvPicPr>
          <p:nvPr>
            <p:ph sz="half" idx="1"/>
          </p:nvPr>
        </p:nvPicPr>
        <p:blipFill>
          <a:blip r:embed="rId3"/>
          <a:stretch>
            <a:fillRect/>
          </a:stretch>
        </p:blipFill>
        <p:spPr>
          <a:xfrm>
            <a:off x="838200" y="1374629"/>
            <a:ext cx="3801188" cy="5253327"/>
          </a:xfrm>
          <a:prstGeom prst="rect">
            <a:avLst/>
          </a:prstGeom>
        </p:spPr>
      </p:pic>
      <p:cxnSp>
        <p:nvCxnSpPr>
          <p:cNvPr id="8" name="Gerade Verbindung mit Pfeil 7"/>
          <p:cNvCxnSpPr/>
          <p:nvPr/>
        </p:nvCxnSpPr>
        <p:spPr>
          <a:xfrm flipH="1" flipV="1">
            <a:off x="4318967" y="4140583"/>
            <a:ext cx="1610934" cy="20085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p:nvPr/>
        </p:nvCxnSpPr>
        <p:spPr>
          <a:xfrm flipH="1" flipV="1">
            <a:off x="2726626" y="5218529"/>
            <a:ext cx="3203275" cy="9305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5577342" y="6221094"/>
            <a:ext cx="2419252" cy="369332"/>
          </a:xfrm>
          <a:prstGeom prst="rect">
            <a:avLst/>
          </a:prstGeom>
          <a:noFill/>
        </p:spPr>
        <p:txBody>
          <a:bodyPr wrap="none" rtlCol="0">
            <a:spAutoFit/>
          </a:bodyPr>
          <a:lstStyle/>
          <a:p>
            <a:r>
              <a:rPr lang="de-DE" smtClean="0"/>
              <a:t>Blasen heißen H</a:t>
            </a:r>
            <a:r>
              <a:rPr lang="de-DE" baseline="30000" smtClean="0"/>
              <a:t>+</a:t>
            </a:r>
            <a:r>
              <a:rPr lang="de-DE" smtClean="0"/>
              <a:t> Gases</a:t>
            </a:r>
            <a:endParaRPr lang="en-US"/>
          </a:p>
        </p:txBody>
      </p:sp>
    </p:spTree>
    <p:extLst>
      <p:ext uri="{BB962C8B-B14F-4D97-AF65-F5344CB8AC3E}">
        <p14:creationId xmlns:p14="http://schemas.microsoft.com/office/powerpoint/2010/main" val="90274291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IC 342 – in den Kern einer Galaxie</a:t>
            </a:r>
            <a:endParaRPr lang="en-US"/>
          </a:p>
        </p:txBody>
      </p:sp>
      <p:pic>
        <p:nvPicPr>
          <p:cNvPr id="7" name="Inhaltsplatzhalter 6"/>
          <p:cNvPicPr>
            <a:picLocks noGrp="1" noChangeAspect="1"/>
          </p:cNvPicPr>
          <p:nvPr>
            <p:ph sz="half" idx="1"/>
          </p:nvPr>
        </p:nvPicPr>
        <p:blipFill>
          <a:blip r:embed="rId2"/>
          <a:stretch>
            <a:fillRect/>
          </a:stretch>
        </p:blipFill>
        <p:spPr>
          <a:xfrm>
            <a:off x="838200" y="1374629"/>
            <a:ext cx="3801188" cy="5253327"/>
          </a:xfrm>
          <a:prstGeom prst="rect">
            <a:avLst/>
          </a:prstGeom>
        </p:spPr>
      </p:pic>
      <p:cxnSp>
        <p:nvCxnSpPr>
          <p:cNvPr id="8" name="Gerade Verbindung mit Pfeil 7"/>
          <p:cNvCxnSpPr/>
          <p:nvPr/>
        </p:nvCxnSpPr>
        <p:spPr>
          <a:xfrm flipH="1" flipV="1">
            <a:off x="4318967" y="4140583"/>
            <a:ext cx="1610934" cy="20085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p:cNvCxnSpPr/>
          <p:nvPr/>
        </p:nvCxnSpPr>
        <p:spPr>
          <a:xfrm flipH="1" flipV="1">
            <a:off x="2726626" y="5218529"/>
            <a:ext cx="3203275" cy="9305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 name="Textfeld 3"/>
          <p:cNvSpPr txBox="1"/>
          <p:nvPr/>
        </p:nvSpPr>
        <p:spPr>
          <a:xfrm>
            <a:off x="5577342" y="6221094"/>
            <a:ext cx="2419252" cy="369332"/>
          </a:xfrm>
          <a:prstGeom prst="rect">
            <a:avLst/>
          </a:prstGeom>
          <a:noFill/>
        </p:spPr>
        <p:txBody>
          <a:bodyPr wrap="none" rtlCol="0">
            <a:spAutoFit/>
          </a:bodyPr>
          <a:lstStyle/>
          <a:p>
            <a:r>
              <a:rPr lang="de-DE" smtClean="0"/>
              <a:t>Blasen heißen H</a:t>
            </a:r>
            <a:r>
              <a:rPr lang="de-DE" baseline="30000" smtClean="0"/>
              <a:t>+</a:t>
            </a:r>
            <a:r>
              <a:rPr lang="de-DE" smtClean="0"/>
              <a:t> Gases</a:t>
            </a:r>
            <a:endParaRPr lang="en-US"/>
          </a:p>
        </p:txBody>
      </p:sp>
      <p:pic>
        <p:nvPicPr>
          <p:cNvPr id="10" name="Inhaltsplatzhalter 9"/>
          <p:cNvPicPr>
            <a:picLocks noGrp="1" noChangeAspect="1"/>
          </p:cNvPicPr>
          <p:nvPr>
            <p:ph sz="half" idx="2"/>
          </p:nvPr>
        </p:nvPicPr>
        <p:blipFill>
          <a:blip r:embed="rId3"/>
          <a:stretch>
            <a:fillRect/>
          </a:stretch>
        </p:blipFill>
        <p:spPr>
          <a:xfrm>
            <a:off x="6172200" y="1876838"/>
            <a:ext cx="5181600" cy="4248912"/>
          </a:xfrm>
          <a:prstGeom prst="rect">
            <a:avLst/>
          </a:prstGeom>
        </p:spPr>
      </p:pic>
      <p:sp>
        <p:nvSpPr>
          <p:cNvPr id="11" name="Textfeld 10"/>
          <p:cNvSpPr txBox="1"/>
          <p:nvPr/>
        </p:nvSpPr>
        <p:spPr>
          <a:xfrm>
            <a:off x="6096000" y="1262786"/>
            <a:ext cx="5478679" cy="646331"/>
          </a:xfrm>
          <a:prstGeom prst="rect">
            <a:avLst/>
          </a:prstGeom>
          <a:noFill/>
        </p:spPr>
        <p:txBody>
          <a:bodyPr wrap="none" rtlCol="0">
            <a:spAutoFit/>
          </a:bodyPr>
          <a:lstStyle/>
          <a:p>
            <a:r>
              <a:rPr lang="de-DE" smtClean="0"/>
              <a:t>Falls die Vorstellung links stimmt, erwarten wir folgende </a:t>
            </a:r>
            <a:br>
              <a:rPr lang="de-DE" smtClean="0"/>
            </a:br>
            <a:r>
              <a:rPr lang="de-DE" smtClean="0"/>
              <a:t>Doppler-Verschiebung der Frequenzen</a:t>
            </a:r>
            <a:endParaRPr lang="en-US"/>
          </a:p>
        </p:txBody>
      </p:sp>
    </p:spTree>
    <p:extLst>
      <p:ext uri="{BB962C8B-B14F-4D97-AF65-F5344CB8AC3E}">
        <p14:creationId xmlns:p14="http://schemas.microsoft.com/office/powerpoint/2010/main" val="2589254396"/>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IC 342 – in den Kern einer Galaxie</a:t>
            </a:r>
            <a:endParaRPr lang="en-US"/>
          </a:p>
        </p:txBody>
      </p:sp>
      <p:pic>
        <p:nvPicPr>
          <p:cNvPr id="10" name="Inhaltsplatzhalter 9"/>
          <p:cNvPicPr>
            <a:picLocks noGrp="1" noChangeAspect="1"/>
          </p:cNvPicPr>
          <p:nvPr>
            <p:ph sz="half" idx="2"/>
          </p:nvPr>
        </p:nvPicPr>
        <p:blipFill>
          <a:blip r:embed="rId2"/>
          <a:stretch>
            <a:fillRect/>
          </a:stretch>
        </p:blipFill>
        <p:spPr>
          <a:xfrm>
            <a:off x="6172200" y="1876838"/>
            <a:ext cx="5181600" cy="4248912"/>
          </a:xfrm>
          <a:prstGeom prst="rect">
            <a:avLst/>
          </a:prstGeom>
        </p:spPr>
      </p:pic>
      <p:sp>
        <p:nvSpPr>
          <p:cNvPr id="11" name="Textfeld 10"/>
          <p:cNvSpPr txBox="1"/>
          <p:nvPr/>
        </p:nvSpPr>
        <p:spPr>
          <a:xfrm>
            <a:off x="6096000" y="1262786"/>
            <a:ext cx="5478679" cy="646331"/>
          </a:xfrm>
          <a:prstGeom prst="rect">
            <a:avLst/>
          </a:prstGeom>
          <a:noFill/>
        </p:spPr>
        <p:txBody>
          <a:bodyPr wrap="none" rtlCol="0">
            <a:spAutoFit/>
          </a:bodyPr>
          <a:lstStyle/>
          <a:p>
            <a:r>
              <a:rPr lang="de-DE" smtClean="0"/>
              <a:t>Falls die Vorstellung links stimmt, erwarten wir folgende </a:t>
            </a:r>
            <a:br>
              <a:rPr lang="de-DE" smtClean="0"/>
            </a:br>
            <a:r>
              <a:rPr lang="de-DE" smtClean="0"/>
              <a:t>Doppler-Verschiebung der Frequenzen</a:t>
            </a:r>
            <a:endParaRPr lang="en-US"/>
          </a:p>
        </p:txBody>
      </p:sp>
      <p:pic>
        <p:nvPicPr>
          <p:cNvPr id="12" name="Inhaltsplatzhalter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32683"/>
            <a:ext cx="5181600" cy="3137222"/>
          </a:xfrm>
          <a:prstGeom prst="rect">
            <a:avLst/>
          </a:prstGeom>
        </p:spPr>
      </p:pic>
    </p:spTree>
    <p:extLst>
      <p:ext uri="{BB962C8B-B14F-4D97-AF65-F5344CB8AC3E}">
        <p14:creationId xmlns:p14="http://schemas.microsoft.com/office/powerpoint/2010/main" val="160187735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Mehrdeutigkeit im Dopplereffekt</a:t>
            </a:r>
            <a:endParaRPr lang="en-US"/>
          </a:p>
        </p:txBody>
      </p:sp>
      <p:sp>
        <p:nvSpPr>
          <p:cNvPr id="3" name="Inhaltsplatzhalter 2"/>
          <p:cNvSpPr>
            <a:spLocks noGrp="1"/>
          </p:cNvSpPr>
          <p:nvPr>
            <p:ph sz="half" idx="1"/>
          </p:nvPr>
        </p:nvSpPr>
        <p:spPr/>
        <p:txBody>
          <a:bodyPr/>
          <a:lstStyle/>
          <a:p>
            <a:endParaRPr lang="en-US"/>
          </a:p>
        </p:txBody>
      </p:sp>
      <p:sp>
        <p:nvSpPr>
          <p:cNvPr id="4" name="Inhaltsplatzhalter 3"/>
          <p:cNvSpPr>
            <a:spLocks noGrp="1"/>
          </p:cNvSpPr>
          <p:nvPr>
            <p:ph sz="half" idx="2"/>
          </p:nvPr>
        </p:nvSpPr>
        <p:spPr/>
        <p:txBody>
          <a:bodyPr/>
          <a:lstStyle/>
          <a:p>
            <a:endParaRPr lang="en-US"/>
          </a:p>
        </p:txBody>
      </p:sp>
      <p:pic>
        <p:nvPicPr>
          <p:cNvPr id="6" name="Inhaltsplatzhalter 13"/>
          <p:cNvPicPr>
            <a:picLocks noChangeAspect="1"/>
          </p:cNvPicPr>
          <p:nvPr/>
        </p:nvPicPr>
        <p:blipFill>
          <a:blip r:embed="rId2"/>
          <a:stretch>
            <a:fillRect/>
          </a:stretch>
        </p:blipFill>
        <p:spPr>
          <a:xfrm>
            <a:off x="7015229" y="1600200"/>
            <a:ext cx="3749542" cy="4525963"/>
          </a:xfrm>
          <a:prstGeom prst="rect">
            <a:avLst/>
          </a:prstGeom>
        </p:spPr>
      </p:pic>
      <p:pic>
        <p:nvPicPr>
          <p:cNvPr id="7" name="Inhaltsplatzhalter 5"/>
          <p:cNvPicPr>
            <a:picLocks noChangeAspect="1"/>
          </p:cNvPicPr>
          <p:nvPr/>
        </p:nvPicPr>
        <p:blipFill>
          <a:blip r:embed="rId3"/>
          <a:stretch>
            <a:fillRect/>
          </a:stretch>
        </p:blipFill>
        <p:spPr>
          <a:xfrm>
            <a:off x="1531729" y="1600200"/>
            <a:ext cx="3540541" cy="4525963"/>
          </a:xfrm>
          <a:prstGeom prst="rect">
            <a:avLst/>
          </a:prstGeom>
        </p:spPr>
      </p:pic>
      <p:sp>
        <p:nvSpPr>
          <p:cNvPr id="8" name="Textfeld 7"/>
          <p:cNvSpPr txBox="1"/>
          <p:nvPr/>
        </p:nvSpPr>
        <p:spPr>
          <a:xfrm>
            <a:off x="1790004" y="2028812"/>
            <a:ext cx="591829" cy="369332"/>
          </a:xfrm>
          <a:prstGeom prst="rect">
            <a:avLst/>
          </a:prstGeom>
          <a:noFill/>
        </p:spPr>
        <p:txBody>
          <a:bodyPr wrap="none" rtlCol="0">
            <a:spAutoFit/>
          </a:bodyPr>
          <a:lstStyle/>
          <a:p>
            <a:r>
              <a:rPr lang="de-DE" smtClean="0">
                <a:solidFill>
                  <a:schemeClr val="accent1"/>
                </a:solidFill>
              </a:rPr>
              <a:t>blau</a:t>
            </a:r>
            <a:endParaRPr lang="en-US" dirty="0">
              <a:solidFill>
                <a:schemeClr val="accent1"/>
              </a:solidFill>
            </a:endParaRPr>
          </a:p>
        </p:txBody>
      </p:sp>
      <p:sp>
        <p:nvSpPr>
          <p:cNvPr id="9" name="Textfeld 8"/>
          <p:cNvSpPr txBox="1"/>
          <p:nvPr/>
        </p:nvSpPr>
        <p:spPr>
          <a:xfrm>
            <a:off x="7243314" y="1844146"/>
            <a:ext cx="591829" cy="369332"/>
          </a:xfrm>
          <a:prstGeom prst="rect">
            <a:avLst/>
          </a:prstGeom>
          <a:noFill/>
        </p:spPr>
        <p:txBody>
          <a:bodyPr wrap="none" rtlCol="0">
            <a:spAutoFit/>
          </a:bodyPr>
          <a:lstStyle/>
          <a:p>
            <a:r>
              <a:rPr lang="en-US" smtClean="0">
                <a:solidFill>
                  <a:schemeClr val="accent1"/>
                </a:solidFill>
              </a:rPr>
              <a:t>blau</a:t>
            </a:r>
            <a:endParaRPr lang="en-US" dirty="0">
              <a:solidFill>
                <a:schemeClr val="accent1"/>
              </a:solidFill>
            </a:endParaRPr>
          </a:p>
        </p:txBody>
      </p:sp>
      <p:sp>
        <p:nvSpPr>
          <p:cNvPr id="10" name="Textfeld 9"/>
          <p:cNvSpPr txBox="1"/>
          <p:nvPr/>
        </p:nvSpPr>
        <p:spPr>
          <a:xfrm>
            <a:off x="4379344" y="5414513"/>
            <a:ext cx="459869" cy="369332"/>
          </a:xfrm>
          <a:prstGeom prst="rect">
            <a:avLst/>
          </a:prstGeom>
          <a:noFill/>
        </p:spPr>
        <p:txBody>
          <a:bodyPr wrap="none" rtlCol="0">
            <a:spAutoFit/>
          </a:bodyPr>
          <a:lstStyle/>
          <a:p>
            <a:r>
              <a:rPr lang="en-US" smtClean="0">
                <a:solidFill>
                  <a:srgbClr val="C00000"/>
                </a:solidFill>
              </a:rPr>
              <a:t>rot</a:t>
            </a:r>
            <a:endParaRPr lang="en-US" dirty="0">
              <a:solidFill>
                <a:srgbClr val="C00000"/>
              </a:solidFill>
            </a:endParaRPr>
          </a:p>
        </p:txBody>
      </p:sp>
      <p:sp>
        <p:nvSpPr>
          <p:cNvPr id="11" name="Textfeld 10"/>
          <p:cNvSpPr txBox="1"/>
          <p:nvPr/>
        </p:nvSpPr>
        <p:spPr>
          <a:xfrm>
            <a:off x="9800830" y="5414513"/>
            <a:ext cx="459869" cy="369332"/>
          </a:xfrm>
          <a:prstGeom prst="rect">
            <a:avLst/>
          </a:prstGeom>
          <a:noFill/>
        </p:spPr>
        <p:txBody>
          <a:bodyPr wrap="none" rtlCol="0">
            <a:spAutoFit/>
          </a:bodyPr>
          <a:lstStyle/>
          <a:p>
            <a:r>
              <a:rPr lang="en-US" smtClean="0">
                <a:solidFill>
                  <a:srgbClr val="C00000"/>
                </a:solidFill>
              </a:rPr>
              <a:t>rot</a:t>
            </a:r>
            <a:endParaRPr lang="en-US" dirty="0">
              <a:solidFill>
                <a:srgbClr val="C00000"/>
              </a:solidFill>
            </a:endParaRPr>
          </a:p>
        </p:txBody>
      </p:sp>
      <p:sp>
        <p:nvSpPr>
          <p:cNvPr id="12" name="Textfeld 11"/>
          <p:cNvSpPr txBox="1"/>
          <p:nvPr/>
        </p:nvSpPr>
        <p:spPr>
          <a:xfrm>
            <a:off x="5269723" y="3425330"/>
            <a:ext cx="1745506" cy="923330"/>
          </a:xfrm>
          <a:prstGeom prst="rect">
            <a:avLst/>
          </a:prstGeom>
          <a:noFill/>
        </p:spPr>
        <p:txBody>
          <a:bodyPr wrap="square" rtlCol="0">
            <a:spAutoFit/>
          </a:bodyPr>
          <a:lstStyle/>
          <a:p>
            <a:r>
              <a:rPr lang="en-US" dirty="0" smtClean="0">
                <a:solidFill>
                  <a:schemeClr val="bg1"/>
                </a:solidFill>
              </a:rPr>
              <a:t>2 possible</a:t>
            </a:r>
            <a:br>
              <a:rPr lang="en-US" dirty="0" smtClean="0">
                <a:solidFill>
                  <a:schemeClr val="bg1"/>
                </a:solidFill>
              </a:rPr>
            </a:br>
            <a:r>
              <a:rPr lang="en-US" dirty="0" smtClean="0">
                <a:solidFill>
                  <a:schemeClr val="bg1"/>
                </a:solidFill>
              </a:rPr>
              <a:t>orientations of the  plane</a:t>
            </a:r>
            <a:endParaRPr lang="en-US" dirty="0">
              <a:solidFill>
                <a:schemeClr val="bg1"/>
              </a:solidFill>
            </a:endParaRPr>
          </a:p>
        </p:txBody>
      </p:sp>
    </p:spTree>
    <p:extLst>
      <p:ext uri="{BB962C8B-B14F-4D97-AF65-F5344CB8AC3E}">
        <p14:creationId xmlns:p14="http://schemas.microsoft.com/office/powerpoint/2010/main" val="87334815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Teleskopspiegel</a:t>
            </a:r>
            <a:endParaRPr lang="en-US"/>
          </a:p>
        </p:txBody>
      </p:sp>
      <p:sp>
        <p:nvSpPr>
          <p:cNvPr id="3" name="Inhaltsplatzhalter 2"/>
          <p:cNvSpPr>
            <a:spLocks noGrp="1"/>
          </p:cNvSpPr>
          <p:nvPr>
            <p:ph sz="half" idx="1"/>
          </p:nvPr>
        </p:nvSpPr>
        <p:spPr/>
        <p:txBody>
          <a:bodyPr/>
          <a:lstStyle/>
          <a:p>
            <a:r>
              <a:rPr lang="de-DE" smtClean="0"/>
              <a:t>Gefertigt von Schott, 1997</a:t>
            </a:r>
          </a:p>
          <a:p>
            <a:r>
              <a:rPr lang="de-DE" smtClean="0"/>
              <a:t>Material: Zerodur (ähnlich Ceran)</a:t>
            </a:r>
          </a:p>
          <a:p>
            <a:pPr lvl="1"/>
            <a:r>
              <a:rPr lang="de-DE" smtClean="0"/>
              <a:t>extrem geringe Wärmeausdehnung</a:t>
            </a:r>
          </a:p>
          <a:p>
            <a:pPr lvl="1"/>
            <a:r>
              <a:rPr lang="de-DE" smtClean="0"/>
              <a:t>Spiegeleigenschaften stabil gegen Temperaturänderungen</a:t>
            </a:r>
          </a:p>
          <a:p>
            <a:r>
              <a:rPr lang="de-DE" smtClean="0"/>
              <a:t>Gewicht des Rohlings: 4 t</a:t>
            </a:r>
            <a:endParaRPr lang="en-US"/>
          </a:p>
        </p:txBody>
      </p:sp>
      <p:pic>
        <p:nvPicPr>
          <p:cNvPr id="5" name="Inhaltsplatzhalter 4"/>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5720786" y="2141878"/>
            <a:ext cx="5633014" cy="3718832"/>
          </a:xfrm>
        </p:spPr>
      </p:pic>
      <p:sp>
        <p:nvSpPr>
          <p:cNvPr id="4" name="Textfeld 3"/>
          <p:cNvSpPr txBox="1"/>
          <p:nvPr/>
        </p:nvSpPr>
        <p:spPr>
          <a:xfrm>
            <a:off x="8135611" y="6176963"/>
            <a:ext cx="3218189" cy="369332"/>
          </a:xfrm>
          <a:prstGeom prst="rect">
            <a:avLst/>
          </a:prstGeom>
          <a:noFill/>
        </p:spPr>
        <p:txBody>
          <a:bodyPr wrap="none" rtlCol="0">
            <a:spAutoFit/>
          </a:bodyPr>
          <a:lstStyle/>
          <a:p>
            <a:r>
              <a:rPr lang="en-US" smtClean="0"/>
              <a:t>Quelle: Deutsches SOFIA Institut</a:t>
            </a:r>
            <a:endParaRPr lang="en-US"/>
          </a:p>
        </p:txBody>
      </p:sp>
    </p:spTree>
    <p:extLst>
      <p:ext uri="{BB962C8B-B14F-4D97-AF65-F5344CB8AC3E}">
        <p14:creationId xmlns:p14="http://schemas.microsoft.com/office/powerpoint/2010/main" val="39481110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endParaRPr lang="en-US"/>
          </a:p>
        </p:txBody>
      </p:sp>
      <p:sp>
        <p:nvSpPr>
          <p:cNvPr id="4" name="Inhaltsplatzhalter 3"/>
          <p:cNvSpPr>
            <a:spLocks noGrp="1"/>
          </p:cNvSpPr>
          <p:nvPr>
            <p:ph sz="half" idx="2"/>
          </p:nvPr>
        </p:nvSpPr>
        <p:spPr/>
        <p:txBody>
          <a:bodyPr/>
          <a:lstStyle/>
          <a:p>
            <a:endParaRPr lang="en-US"/>
          </a:p>
        </p:txBody>
      </p:sp>
      <p:pic>
        <p:nvPicPr>
          <p:cNvPr id="5" name="Inhaltsplatzhalter 8"/>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2432683"/>
            <a:ext cx="5181600" cy="3137222"/>
          </a:xfrm>
        </p:spPr>
      </p:pic>
      <p:pic>
        <p:nvPicPr>
          <p:cNvPr id="6" name="Inhaltsplatzhalter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72200" y="1825625"/>
            <a:ext cx="5384800" cy="4384084"/>
          </a:xfrm>
          <a:prstGeom prst="rect">
            <a:avLst/>
          </a:prstGeom>
        </p:spPr>
      </p:pic>
      <p:pic>
        <p:nvPicPr>
          <p:cNvPr id="7" name="Inhaltsplatzhalter 6"/>
          <p:cNvPicPr>
            <a:picLocks noChangeAspect="1"/>
          </p:cNvPicPr>
          <p:nvPr/>
        </p:nvPicPr>
        <p:blipFill>
          <a:blip r:embed="rId4"/>
          <a:stretch>
            <a:fillRect/>
          </a:stretch>
        </p:blipFill>
        <p:spPr>
          <a:xfrm>
            <a:off x="10505950" y="4609054"/>
            <a:ext cx="1279650" cy="1768505"/>
          </a:xfrm>
          <a:prstGeom prst="rect">
            <a:avLst/>
          </a:prstGeom>
        </p:spPr>
      </p:pic>
    </p:spTree>
    <p:extLst>
      <p:ext uri="{BB962C8B-B14F-4D97-AF65-F5344CB8AC3E}">
        <p14:creationId xmlns:p14="http://schemas.microsoft.com/office/powerpoint/2010/main" val="34208602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Ungewöhnliche Rotation</a:t>
            </a:r>
            <a:endParaRPr lang="en-US"/>
          </a:p>
        </p:txBody>
      </p:sp>
      <p:sp>
        <p:nvSpPr>
          <p:cNvPr id="4" name="Inhaltsplatzhalter 3"/>
          <p:cNvSpPr>
            <a:spLocks noGrp="1"/>
          </p:cNvSpPr>
          <p:nvPr>
            <p:ph sz="half" idx="2"/>
          </p:nvPr>
        </p:nvSpPr>
        <p:spPr/>
        <p:txBody>
          <a:bodyPr/>
          <a:lstStyle/>
          <a:p>
            <a:endParaRPr lang="en-US"/>
          </a:p>
        </p:txBody>
      </p:sp>
      <p:pic>
        <p:nvPicPr>
          <p:cNvPr id="6" name="Inhaltsplatzhalt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1825625"/>
            <a:ext cx="5384800" cy="4384084"/>
          </a:xfrm>
          <a:prstGeom prst="rect">
            <a:avLst/>
          </a:prstGeom>
        </p:spPr>
      </p:pic>
      <p:pic>
        <p:nvPicPr>
          <p:cNvPr id="9" name="Inhaltsplatzhalter 8"/>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840174" y="1825625"/>
            <a:ext cx="5177652" cy="4351338"/>
          </a:xfrm>
        </p:spPr>
      </p:pic>
      <p:sp>
        <p:nvSpPr>
          <p:cNvPr id="11" name="Bogen 10"/>
          <p:cNvSpPr/>
          <p:nvPr/>
        </p:nvSpPr>
        <p:spPr>
          <a:xfrm rot="5400000">
            <a:off x="2900136" y="3573743"/>
            <a:ext cx="945222" cy="743246"/>
          </a:xfrm>
          <a:prstGeom prst="arc">
            <a:avLst/>
          </a:prstGeom>
          <a:ln w="57150">
            <a:solidFill>
              <a:schemeClr val="accent4"/>
            </a:solidFill>
            <a:headEnd type="none"/>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Bogen 12"/>
          <p:cNvSpPr/>
          <p:nvPr/>
        </p:nvSpPr>
        <p:spPr>
          <a:xfrm rot="5400000">
            <a:off x="3618643" y="4071094"/>
            <a:ext cx="1632176" cy="1380721"/>
          </a:xfrm>
          <a:prstGeom prst="arc">
            <a:avLst/>
          </a:prstGeom>
          <a:ln w="57150">
            <a:solidFill>
              <a:srgbClr val="92D050"/>
            </a:solidFill>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Textfeld 13"/>
          <p:cNvSpPr txBox="1"/>
          <p:nvPr/>
        </p:nvSpPr>
        <p:spPr>
          <a:xfrm>
            <a:off x="6277509" y="5807631"/>
            <a:ext cx="2241383" cy="369332"/>
          </a:xfrm>
          <a:prstGeom prst="rect">
            <a:avLst/>
          </a:prstGeom>
          <a:noFill/>
        </p:spPr>
        <p:txBody>
          <a:bodyPr wrap="none" rtlCol="0">
            <a:spAutoFit/>
          </a:bodyPr>
          <a:lstStyle/>
          <a:p>
            <a:r>
              <a:rPr lang="de-DE" smtClean="0"/>
              <a:t>„Leading Arm“ Spirale</a:t>
            </a:r>
            <a:endParaRPr lang="en-US"/>
          </a:p>
        </p:txBody>
      </p:sp>
    </p:spTree>
    <p:extLst>
      <p:ext uri="{BB962C8B-B14F-4D97-AF65-F5344CB8AC3E}">
        <p14:creationId xmlns:p14="http://schemas.microsoft.com/office/powerpoint/2010/main" val="573633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SOFIA</a:t>
            </a:r>
            <a:endParaRPr lang="en-US"/>
          </a:p>
        </p:txBody>
      </p:sp>
      <p:sp>
        <p:nvSpPr>
          <p:cNvPr id="3" name="Inhaltsplatzhalter 2"/>
          <p:cNvSpPr>
            <a:spLocks noGrp="1"/>
          </p:cNvSpPr>
          <p:nvPr>
            <p:ph idx="1"/>
          </p:nvPr>
        </p:nvSpPr>
        <p:spPr/>
        <p:txBody>
          <a:bodyPr/>
          <a:lstStyle/>
          <a:p>
            <a:r>
              <a:rPr lang="de-DE" smtClean="0"/>
              <a:t>Infrarotastronomie vom Flugzeug</a:t>
            </a:r>
          </a:p>
          <a:p>
            <a:pPr lvl="1"/>
            <a:r>
              <a:rPr lang="de-DE" smtClean="0"/>
              <a:t>technisch extrem aufwendig</a:t>
            </a:r>
          </a:p>
          <a:p>
            <a:pPr lvl="1"/>
            <a:r>
              <a:rPr lang="de-DE" smtClean="0"/>
              <a:t>organisatorisch sehr komplex</a:t>
            </a:r>
          </a:p>
          <a:p>
            <a:pPr lvl="1"/>
            <a:r>
              <a:rPr lang="de-DE" smtClean="0"/>
              <a:t>teuer (Jahresbudget ca. 80-100 Mio $)</a:t>
            </a:r>
            <a:br>
              <a:rPr lang="de-DE" smtClean="0"/>
            </a:br>
            <a:r>
              <a:rPr lang="de-DE" smtClean="0"/>
              <a:t>1 Minute Beobachtungszeit ~ 2000 $</a:t>
            </a:r>
          </a:p>
          <a:p>
            <a:r>
              <a:rPr lang="de-DE" smtClean="0"/>
              <a:t>Warum dieser Aufwand?</a:t>
            </a:r>
            <a:endParaRPr lang="en-US"/>
          </a:p>
        </p:txBody>
      </p:sp>
    </p:spTree>
    <p:extLst>
      <p:ext uri="{BB962C8B-B14F-4D97-AF65-F5344CB8AC3E}">
        <p14:creationId xmlns:p14="http://schemas.microsoft.com/office/powerpoint/2010/main" val="1501575051"/>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Warum dieser Aufwand?</a:t>
            </a:r>
            <a:endParaRPr lang="en-US"/>
          </a:p>
        </p:txBody>
      </p:sp>
      <p:sp>
        <p:nvSpPr>
          <p:cNvPr id="3" name="Inhaltsplatzhalter 2"/>
          <p:cNvSpPr>
            <a:spLocks noGrp="1"/>
          </p:cNvSpPr>
          <p:nvPr>
            <p:ph idx="1"/>
          </p:nvPr>
        </p:nvSpPr>
        <p:spPr/>
        <p:txBody>
          <a:bodyPr>
            <a:normAutofit fontScale="92500" lnSpcReduction="10000"/>
          </a:bodyPr>
          <a:lstStyle/>
          <a:p>
            <a:r>
              <a:rPr lang="de-DE" smtClean="0"/>
              <a:t>Flüge in der Stratosphäre erlauben Beobachtungen, die sonst gar nicht möglich wären.</a:t>
            </a:r>
          </a:p>
          <a:p>
            <a:r>
              <a:rPr lang="de-DE" smtClean="0"/>
              <a:t>Ausnahme: Satellitenmissionen</a:t>
            </a:r>
          </a:p>
          <a:p>
            <a:r>
              <a:rPr lang="de-DE" smtClean="0"/>
              <a:t>Bsp: Herschel Weltraumteleskop</a:t>
            </a:r>
          </a:p>
          <a:p>
            <a:pPr lvl="1"/>
            <a:r>
              <a:rPr lang="de-DE" smtClean="0"/>
              <a:t>Missionsdauer ~ 4 Jahre</a:t>
            </a:r>
          </a:p>
          <a:p>
            <a:pPr lvl="1"/>
            <a:r>
              <a:rPr lang="de-DE" smtClean="0"/>
              <a:t>Gesamtkosten: 1100 Mio €</a:t>
            </a:r>
          </a:p>
          <a:p>
            <a:pPr lvl="1"/>
            <a:r>
              <a:rPr lang="de-DE" smtClean="0"/>
              <a:t>Nachteil: Technik bei Start schon veraltet</a:t>
            </a:r>
          </a:p>
          <a:p>
            <a:r>
              <a:rPr lang="de-DE" smtClean="0"/>
              <a:t>Wissenschaftliche Instrumente auf SOFIA </a:t>
            </a:r>
            <a:br>
              <a:rPr lang="de-DE" smtClean="0"/>
            </a:br>
            <a:r>
              <a:rPr lang="de-DE" smtClean="0"/>
              <a:t>werden ständig erneuert und verbessert.</a:t>
            </a:r>
          </a:p>
          <a:p>
            <a:r>
              <a:rPr lang="de-DE" smtClean="0"/>
              <a:t>Über 20 Jahre Laufzeit entwickelt sich auch </a:t>
            </a:r>
            <a:br>
              <a:rPr lang="de-DE" smtClean="0"/>
            </a:br>
            <a:r>
              <a:rPr lang="de-DE" smtClean="0"/>
              <a:t>der Stand der Forschung</a:t>
            </a:r>
            <a:endParaRPr lang="en-US"/>
          </a:p>
        </p:txBody>
      </p:sp>
      <p:pic>
        <p:nvPicPr>
          <p:cNvPr id="5" name="Grafik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8587" y="2386013"/>
            <a:ext cx="2676411" cy="3790950"/>
          </a:xfrm>
          <a:prstGeom prst="rect">
            <a:avLst/>
          </a:prstGeom>
        </p:spPr>
      </p:pic>
      <p:sp>
        <p:nvSpPr>
          <p:cNvPr id="6" name="Textfeld 5"/>
          <p:cNvSpPr txBox="1"/>
          <p:nvPr/>
        </p:nvSpPr>
        <p:spPr>
          <a:xfrm>
            <a:off x="9086792" y="6176963"/>
            <a:ext cx="1261179" cy="369332"/>
          </a:xfrm>
          <a:prstGeom prst="rect">
            <a:avLst/>
          </a:prstGeom>
          <a:noFill/>
        </p:spPr>
        <p:txBody>
          <a:bodyPr wrap="none" rtlCol="0">
            <a:spAutoFit/>
          </a:bodyPr>
          <a:lstStyle/>
          <a:p>
            <a:r>
              <a:rPr lang="de-DE" smtClean="0"/>
              <a:t>Quelle: ESA</a:t>
            </a:r>
            <a:endParaRPr lang="en-US"/>
          </a:p>
        </p:txBody>
      </p:sp>
    </p:spTree>
    <p:extLst>
      <p:ext uri="{BB962C8B-B14F-4D97-AF65-F5344CB8AC3E}">
        <p14:creationId xmlns:p14="http://schemas.microsoft.com/office/powerpoint/2010/main" val="422672647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smtClean="0"/>
              <a:t>Warum dieser Aufwand?</a:t>
            </a:r>
            <a:endParaRPr lang="en-US"/>
          </a:p>
        </p:txBody>
      </p:sp>
      <p:sp>
        <p:nvSpPr>
          <p:cNvPr id="3" name="Inhaltsplatzhalter 2"/>
          <p:cNvSpPr>
            <a:spLocks noGrp="1"/>
          </p:cNvSpPr>
          <p:nvPr>
            <p:ph idx="1"/>
          </p:nvPr>
        </p:nvSpPr>
        <p:spPr/>
        <p:txBody>
          <a:bodyPr>
            <a:normAutofit/>
          </a:bodyPr>
          <a:lstStyle/>
          <a:p>
            <a:r>
              <a:rPr lang="de-DE" smtClean="0"/>
              <a:t>Faszinierende neue Erkenntnisse über</a:t>
            </a:r>
          </a:p>
          <a:p>
            <a:pPr lvl="1"/>
            <a:r>
              <a:rPr lang="de-DE" smtClean="0"/>
              <a:t>unser Sonnensystem</a:t>
            </a:r>
          </a:p>
          <a:p>
            <a:pPr lvl="1"/>
            <a:r>
              <a:rPr lang="de-DE" smtClean="0"/>
              <a:t>den Aufbau unsere Milchstraße und anderer Galaxien</a:t>
            </a:r>
          </a:p>
          <a:p>
            <a:pPr lvl="1"/>
            <a:r>
              <a:rPr lang="de-DE" smtClean="0"/>
              <a:t>die lokalen physikalischen und chemischen Vorgänge im interstellaren Medium</a:t>
            </a:r>
          </a:p>
          <a:p>
            <a:pPr lvl="1"/>
            <a:r>
              <a:rPr lang="de-DE" smtClean="0"/>
              <a:t>die sonst verborgenen, innersten Details bei der Entstehung von Sternen und Planeten</a:t>
            </a:r>
          </a:p>
          <a:p>
            <a:r>
              <a:rPr lang="de-DE" smtClean="0"/>
              <a:t>Wir erweitern unser Verständnis vom Universum</a:t>
            </a:r>
          </a:p>
          <a:p>
            <a:r>
              <a:rPr lang="de-DE" smtClean="0"/>
              <a:t>Wir lernen zu verstehen woher „wir“ kommen und wieso unser Sonnensystem die Eigenschaften hat, die zu Leben geführt haben.</a:t>
            </a:r>
          </a:p>
          <a:p>
            <a:pPr lvl="1"/>
            <a:endParaRPr lang="de-DE" smtClean="0"/>
          </a:p>
          <a:p>
            <a:pPr lvl="1"/>
            <a:endParaRPr lang="en-US"/>
          </a:p>
        </p:txBody>
      </p:sp>
    </p:spTree>
    <p:extLst>
      <p:ext uri="{BB962C8B-B14F-4D97-AF65-F5344CB8AC3E}">
        <p14:creationId xmlns:p14="http://schemas.microsoft.com/office/powerpoint/2010/main" val="17153886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p:cNvPicPr>
            <a:picLocks noChangeAspect="1"/>
          </p:cNvPicPr>
          <p:nvPr/>
        </p:nvPicPr>
        <p:blipFill rotWithShape="1">
          <a:blip r:embed="rId2">
            <a:extLst>
              <a:ext uri="{28A0092B-C50C-407E-A947-70E740481C1C}">
                <a14:useLocalDpi xmlns:a14="http://schemas.microsoft.com/office/drawing/2010/main" val="0"/>
              </a:ext>
            </a:extLst>
          </a:blip>
          <a:srcRect l="14631" t="1348" r="15652" b="17603"/>
          <a:stretch/>
        </p:blipFill>
        <p:spPr>
          <a:xfrm rot="16200000">
            <a:off x="1242157" y="-3765731"/>
            <a:ext cx="9838314" cy="14035314"/>
          </a:xfrm>
          <a:prstGeom prst="rect">
            <a:avLst/>
          </a:prstGeom>
        </p:spPr>
      </p:pic>
      <p:sp>
        <p:nvSpPr>
          <p:cNvPr id="4" name="Titel 3"/>
          <p:cNvSpPr>
            <a:spLocks noGrp="1"/>
          </p:cNvSpPr>
          <p:nvPr>
            <p:ph type="title"/>
          </p:nvPr>
        </p:nvSpPr>
        <p:spPr/>
        <p:txBody>
          <a:bodyPr/>
          <a:lstStyle/>
          <a:p>
            <a:r>
              <a:rPr lang="de-DE" b="1" smtClean="0"/>
              <a:t>Vielen Dank für Ihre Aufmerksamkeit!</a:t>
            </a:r>
            <a:endParaRPr lang="en-US" b="1"/>
          </a:p>
        </p:txBody>
      </p:sp>
      <p:sp>
        <p:nvSpPr>
          <p:cNvPr id="5" name="Textplatzhalter 4"/>
          <p:cNvSpPr>
            <a:spLocks noGrp="1"/>
          </p:cNvSpPr>
          <p:nvPr>
            <p:ph type="body" idx="1"/>
          </p:nvPr>
        </p:nvSpPr>
        <p:spPr/>
        <p:txBody>
          <a:bodyPr/>
          <a:lstStyle/>
          <a:p>
            <a:endParaRPr lang="en-US"/>
          </a:p>
        </p:txBody>
      </p:sp>
    </p:spTree>
    <p:extLst>
      <p:ext uri="{BB962C8B-B14F-4D97-AF65-F5344CB8AC3E}">
        <p14:creationId xmlns:p14="http://schemas.microsoft.com/office/powerpoint/2010/main" val="59831268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DesignGray-White</Template>
  <TotalTime>0</TotalTime>
  <Words>2004</Words>
  <Application>Microsoft Office PowerPoint</Application>
  <PresentationFormat>Breitbild</PresentationFormat>
  <Paragraphs>409</Paragraphs>
  <Slides>95</Slides>
  <Notes>3</Notes>
  <HiddenSlides>6</HiddenSlides>
  <MMClips>1</MMClips>
  <ScaleCrop>false</ScaleCrop>
  <HeadingPairs>
    <vt:vector size="6" baseType="variant">
      <vt:variant>
        <vt:lpstr>Verwendete Schriftarten</vt:lpstr>
      </vt:variant>
      <vt:variant>
        <vt:i4>7</vt:i4>
      </vt:variant>
      <vt:variant>
        <vt:lpstr>Design</vt:lpstr>
      </vt:variant>
      <vt:variant>
        <vt:i4>1</vt:i4>
      </vt:variant>
      <vt:variant>
        <vt:lpstr>Folientitel</vt:lpstr>
      </vt:variant>
      <vt:variant>
        <vt:i4>95</vt:i4>
      </vt:variant>
    </vt:vector>
  </HeadingPairs>
  <TitlesOfParts>
    <vt:vector size="103" baseType="lpstr">
      <vt:lpstr>Arial</vt:lpstr>
      <vt:lpstr>Calibri</vt:lpstr>
      <vt:lpstr>Calibri Light</vt:lpstr>
      <vt:lpstr>Cambria Math</vt:lpstr>
      <vt:lpstr>Tahoma</vt:lpstr>
      <vt:lpstr>Times New Roman</vt:lpstr>
      <vt:lpstr>Wingdings</vt:lpstr>
      <vt:lpstr>Office Theme</vt:lpstr>
      <vt:lpstr>SOFIA  </vt:lpstr>
      <vt:lpstr>PowerPoint-Präsentation</vt:lpstr>
      <vt:lpstr>PowerPoint-Präsentation</vt:lpstr>
      <vt:lpstr>PowerPoint-Präsentation</vt:lpstr>
      <vt:lpstr>40 Jahre Astronomie vom Flugzeug aus</vt:lpstr>
      <vt:lpstr>40 Jahre Astronomie vom Flugzeug aus</vt:lpstr>
      <vt:lpstr>SOFIA</vt:lpstr>
      <vt:lpstr>PowerPoint-Präsentation</vt:lpstr>
      <vt:lpstr>Teleskopspiegel</vt:lpstr>
      <vt:lpstr>Teleskopspiegel</vt:lpstr>
      <vt:lpstr>Teleskopspiegel</vt:lpstr>
      <vt:lpstr>Teleskopspiegel</vt:lpstr>
      <vt:lpstr>PowerPoint-Präsentation</vt:lpstr>
      <vt:lpstr>Teleskop</vt:lpstr>
      <vt:lpstr>PowerPoint-Präsentation</vt:lpstr>
      <vt:lpstr>SOFIA - Teleskopaufhängung</vt:lpstr>
      <vt:lpstr>Betrieb</vt:lpstr>
      <vt:lpstr>Flugplanung</vt:lpstr>
      <vt:lpstr>Flugplanung</vt:lpstr>
      <vt:lpstr>Flugplanung</vt:lpstr>
      <vt:lpstr>Das Teleskop muss noch in das Flugzeug</vt:lpstr>
      <vt:lpstr>Das Problem mit der Tür</vt:lpstr>
      <vt:lpstr>PowerPoint-Präsentation</vt:lpstr>
      <vt:lpstr>PowerPoint-Präsentation</vt:lpstr>
      <vt:lpstr>Infrarot ?</vt:lpstr>
      <vt:lpstr>Infrarot ?</vt:lpstr>
      <vt:lpstr>PowerPoint-Präsentation</vt:lpstr>
      <vt:lpstr>Stratosphären-Observatorium?</vt:lpstr>
      <vt:lpstr>Stratosphären-Observatorium?</vt:lpstr>
      <vt:lpstr>Farbe = Wellenlänge</vt:lpstr>
      <vt:lpstr>Farbe = Wellenlänge</vt:lpstr>
      <vt:lpstr>Farbe = Wellenlänge</vt:lpstr>
      <vt:lpstr>Farbe = Wellenlänge</vt:lpstr>
      <vt:lpstr>Farbe = Wellenlänge</vt:lpstr>
      <vt:lpstr>Sub-mm →Temperatur ?</vt:lpstr>
      <vt:lpstr>PowerPoint-Präsentation</vt:lpstr>
      <vt:lpstr>ISM</vt:lpstr>
      <vt:lpstr>Das Interstellare Medium</vt:lpstr>
      <vt:lpstr>ISM</vt:lpstr>
      <vt:lpstr>Staub absorbiert kurzwellige Strahlung</vt:lpstr>
      <vt:lpstr>Absorption und Emission</vt:lpstr>
      <vt:lpstr>Emissionsspektren</vt:lpstr>
      <vt:lpstr>Molekülwolken</vt:lpstr>
      <vt:lpstr>(Un)durchsichtiger Staub</vt:lpstr>
      <vt:lpstr>Staub und Molekülwolken Hand in Hand</vt:lpstr>
      <vt:lpstr>PowerPoint-Präsentation</vt:lpstr>
      <vt:lpstr>Instrumente auf SOFIA</vt:lpstr>
      <vt:lpstr>SOFIA Wissenschaftliche Highlights</vt:lpstr>
      <vt:lpstr>Okkultationen - Bedeckungen</vt:lpstr>
      <vt:lpstr>Okkultationen - Bedeckungen</vt:lpstr>
      <vt:lpstr>Okkultationen - Bedeckungen</vt:lpstr>
      <vt:lpstr>Okkultationen - Bedeckungen</vt:lpstr>
      <vt:lpstr>Pluto Okkultation</vt:lpstr>
      <vt:lpstr>Pluto Okkultation</vt:lpstr>
      <vt:lpstr>Pluto Okkultation</vt:lpstr>
      <vt:lpstr>Pluto Okkultation</vt:lpstr>
      <vt:lpstr>MU69 Okkultation – Juli 2017</vt:lpstr>
      <vt:lpstr>MU69 Okkultation – Juli 2017</vt:lpstr>
      <vt:lpstr>FLITECAM (First Light Infrared Camera)</vt:lpstr>
      <vt:lpstr>HAWC+  (High-Angular resolution Wideband Camera) </vt:lpstr>
      <vt:lpstr>Magnetfelder / Polarisation</vt:lpstr>
      <vt:lpstr>Magnetfelder / Polarisation</vt:lpstr>
      <vt:lpstr>Magnetfelder / Polarisation</vt:lpstr>
      <vt:lpstr>Magnetfelder / Polarisation</vt:lpstr>
      <vt:lpstr>Polarisation im interstellaren Medium</vt:lpstr>
      <vt:lpstr>Polarisation im interstellaren Medium</vt:lpstr>
      <vt:lpstr>Polarisation im interstellaren Medium</vt:lpstr>
      <vt:lpstr>Polarisation im interstellaren Medium</vt:lpstr>
      <vt:lpstr>Polarisation im interstellaren Medium</vt:lpstr>
      <vt:lpstr>„Eingefrorene“ Magnetfelder </vt:lpstr>
      <vt:lpstr>„Eingefrorene“ Magnetfelder </vt:lpstr>
      <vt:lpstr>„Eingefrorene“ Magnetfelder </vt:lpstr>
      <vt:lpstr>Magnetfelder zeigen die Dynamische Geschichte des interstellaren Mediums</vt:lpstr>
      <vt:lpstr>Magnetfelder zeigen die Dynamische Geschichte des interstellaren Mediums</vt:lpstr>
      <vt:lpstr>SOFIA Beobachtung der Rho Oph Wolke</vt:lpstr>
      <vt:lpstr>HAWC+  (High-Angular resolution Wideband Camera) </vt:lpstr>
      <vt:lpstr>Magnetfelder folgen den Spiralarmen</vt:lpstr>
      <vt:lpstr>upGREAT - Bonn/Kölner Empfänger German Receiver for Astronomy at Terahertz Frequencies</vt:lpstr>
      <vt:lpstr>Doppler-Effekt im interstellaren Medium</vt:lpstr>
      <vt:lpstr>upGREAT - Bonn/Kölner Empfänger German Receiver for Astronomy at Terahertz Frequencies</vt:lpstr>
      <vt:lpstr>upGREAT - Bonn/Kölner Empfänger German Receiver for Astronomy at Terahertz Frequencies</vt:lpstr>
      <vt:lpstr>upGREAT - Bonn/Kölner Empfänger German Receiver for Astronomy at Terahertz Frequencies</vt:lpstr>
      <vt:lpstr>upGREAT - Bonn/Kölner Empfänger German Receiver for Astronomy at Terahertz Frequencies</vt:lpstr>
      <vt:lpstr>IC 342 – in den Kern einer Galaxie</vt:lpstr>
      <vt:lpstr>„Fermi-Blasen“</vt:lpstr>
      <vt:lpstr>IC 342 – in den Kern einer Galaxie</vt:lpstr>
      <vt:lpstr>IC 342 – in den Kern einer Galaxie</vt:lpstr>
      <vt:lpstr>IC 342 – in den Kern einer Galaxie</vt:lpstr>
      <vt:lpstr>Mehrdeutigkeit im Dopplereffekt</vt:lpstr>
      <vt:lpstr>PowerPoint-Präsentation</vt:lpstr>
      <vt:lpstr>Ungewöhnliche Rotation</vt:lpstr>
      <vt:lpstr>SOFIA</vt:lpstr>
      <vt:lpstr>Warum dieser Aufwand?</vt:lpstr>
      <vt:lpstr>Warum dieser Aufwand?</vt:lpstr>
      <vt:lpstr>Vielen Dank für Ihre Aufmerksamkeit!</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SOFIA</dc:title>
  <dc:creator>Markus Röllig</dc:creator>
  <cp:lastModifiedBy>Markus Röllig</cp:lastModifiedBy>
  <cp:revision>104</cp:revision>
  <dcterms:created xsi:type="dcterms:W3CDTF">2018-10-20T16:03:54Z</dcterms:created>
  <dcterms:modified xsi:type="dcterms:W3CDTF">2018-10-24T16:26:40Z</dcterms:modified>
</cp:coreProperties>
</file>